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fntdata" ContentType="application/x-fontdata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
<Relationships xmlns="http://schemas.openxmlformats.org/package/2006/relationships">
    <Relationship Id="rId1"
                  Type="http://schemas.openxmlformats.org/officeDocument/2006/relationships/extended-properties"
                  Target="docProps/app.xml"/>
    <Relationship Id="rId2" Type="http://schemas.openxmlformats.org/package/2006/relationships/metadata/core-properties"
                  Target="docProps/core.xml"/>
    <Relationship Id="rId3" Type="http://schemas.openxmlformats.org/officeDocument/2006/relationships/officeDocument"
                  Target="ppt/presentation.xml"/>
</Relationships>   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 type="screen16x9"/>
  <p:notesSz cx="5143500" cy="9144000"/>
  <p:embeddedFontLst>
    <p:embeddedFont>
      <p:font typeface="OPPOSans-H" panose="02010601030101010101" pitchFamily="2" charset="-122"/>
      <p:regular r:id="rId11"/>
    </p:embeddedFont>
    <p:embeddedFont>
      <p:font typeface="OPPOSans-M" panose="02010601030101010101" pitchFamily="2" charset="-122"/>
      <p:regular r:id="rId12"/>
    </p:embeddedFont>
    <p:embeddedFont>
      <p:font typeface="OPPOSans-R" panose="02010601030101010101" pitchFamily="2" charset="-122"/>
      <p:regular r:id="rId13"/>
    </p:embeddedFont>
    <p:embeddedFont>
      <p:font typeface="OPPOSans-B" panose="02010601030101010101" pitchFamily="2" charset="-122"/>
      <p:regular r:id="rId1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  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<Relationship Id="rId9" Target="slides/slide8.xml" Type="http://schemas.openxmlformats.org/officeDocument/2006/relationships/slide"/><Relationship Id="rId10" Target="slides/slide9.xml" Type="http://schemas.openxmlformats.org/officeDocument/2006/relationships/slide"/>  <Relationship Id="rId11" Target="fonts/font1.fntdata" Type="http://schemas.openxmlformats.org/officeDocument/2006/relationships/font"/>  <Relationship Id="rId12" Target="fonts/font2.fntdata" Type="http://schemas.openxmlformats.org/officeDocument/2006/relationships/font"/>  <Relationship Id="rId13" Target="fonts/font3.fntdata" Type="http://schemas.openxmlformats.org/officeDocument/2006/relationships/font"/>  <Relationship Id="rId14" Target="fonts/font4.fntdata" Type="http://schemas.openxmlformats.org/officeDocument/2006/relationships/font"/>  <Relationship Id="rId15" Target="presProps.xml" Type="http://schemas.openxmlformats.org/officeDocument/2006/relationships/presProps"/>  <Relationship Id="rId16" Target="viewProps.xml" Type="http://schemas.openxmlformats.org/officeDocument/2006/relationships/viewProps"/>  <Relationship Id="rId17" Target="theme/theme1.xml" Type="http://schemas.openxmlformats.org/officeDocument/2006/relationships/theme"/>  <Relationship Id="rId18" Target="tableStyles.xml" Type="http://schemas.openxmlformats.org/officeDocument/2006/relationships/tableStyles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    <Relationship Id="rId1" Target="../slideMasters/slideMaster1.xml"
                 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  <Relationship Id="rId1" Target="../slideLayouts/slideLayout1.xml"
                  Type="http://schemas.openxmlformats.org/officeDocument/2006/relationships/slideLayout"/>
    <Relationship Id="rId2" Target="../theme/theme1.xml"
                  Type="http://schemas.openxmlformats.org/officeDocument/2006/relationships/theme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1" Type="http://schemas.openxmlformats.org/officeDocument/2006/relationships/image" Target="../media/image1.jpeg"/><Relationship Id="rId102" Type="http://schemas.openxmlformats.org/officeDocument/2006/relationships/image" Target="../media/image2.png"/><Relationship Id="rId103" Type="http://schemas.openxmlformats.org/officeDocument/2006/relationships/image" Target="../media/image3.png"/><Relationship Id="rId104" Type="http://schemas.openxmlformats.org/officeDocument/2006/relationships/image" Target="../media/image4.png"/></Relationships>
</file>

<file path=ppt/slides/_rels/slide2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04" Type="http://schemas.openxmlformats.org/officeDocument/2006/relationships/image" Target="../media/image15.png"/><Relationship Id="rId207" Type="http://schemas.openxmlformats.org/officeDocument/2006/relationships/image" Target="../media/image16.png"/><Relationship Id="rId2010" Type="http://schemas.openxmlformats.org/officeDocument/2006/relationships/image" Target="../media/image17.png"/><Relationship Id="rId2015" Type="http://schemas.openxmlformats.org/officeDocument/2006/relationships/image" Target="../media/image18.png"/><Relationship Id="rId2018" Type="http://schemas.openxmlformats.org/officeDocument/2006/relationships/image" Target="../media/image19.png"/><Relationship Id="rId2020" Type="http://schemas.openxmlformats.org/officeDocument/2006/relationships/image" Target="../media/image6.jpeg"/></Relationships>
</file>

<file path=ppt/slides/_rels/slide3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301" Type="http://schemas.openxmlformats.org/officeDocument/2006/relationships/image" Target="../media/image5.png"/><Relationship Id="rId302" Type="http://schemas.openxmlformats.org/officeDocument/2006/relationships/image" Target="../media/image6.jpeg"/><Relationship Id="rId303" Type="http://schemas.openxmlformats.org/officeDocument/2006/relationships/image" Target="../media/image18.png"/><Relationship Id="rId306" Type="http://schemas.openxmlformats.org/officeDocument/2006/relationships/image" Target="../media/image19.png"/><Relationship Id="rId308" Type="http://schemas.openxmlformats.org/officeDocument/2006/relationships/image" Target="../media/image21.png"/><Relationship Id="rId3012" Type="http://schemas.openxmlformats.org/officeDocument/2006/relationships/image" Target="../media/image20.png"/><Relationship Id="rId3016" Type="http://schemas.openxmlformats.org/officeDocument/2006/relationships/image" Target="../media/image20.png"/><Relationship Id="rId3020" Type="http://schemas.openxmlformats.org/officeDocument/2006/relationships/image" Target="../media/image20.png"/></Relationships>
</file>

<file path=ppt/slides/_rels/slide4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401" Type="http://schemas.openxmlformats.org/officeDocument/2006/relationships/image" Target="../media/image6.jpeg"/><Relationship Id="rId402" Type="http://schemas.openxmlformats.org/officeDocument/2006/relationships/image" Target="../media/image22.png"/><Relationship Id="rId405" Type="http://schemas.openxmlformats.org/officeDocument/2006/relationships/image" Target="../media/image19.png"/><Relationship Id="rId407" Type="http://schemas.openxmlformats.org/officeDocument/2006/relationships/image" Target="../media/image8.png"/><Relationship Id="rId409" Type="http://schemas.openxmlformats.org/officeDocument/2006/relationships/image" Target="../media/image7.png"/><Relationship Id="rId4010" Type="http://schemas.openxmlformats.org/officeDocument/2006/relationships/image" Target="../media/image9.png"/><Relationship Id="rId4012" Type="http://schemas.openxmlformats.org/officeDocument/2006/relationships/image" Target="../media/image23.png"/><Relationship Id="rId4015" Type="http://schemas.openxmlformats.org/officeDocument/2006/relationships/image" Target="../media/image24.png"/><Relationship Id="rId4018" Type="http://schemas.openxmlformats.org/officeDocument/2006/relationships/image" Target="../media/image25.png"/><Relationship Id="rId4021" Type="http://schemas.openxmlformats.org/officeDocument/2006/relationships/image" Target="../media/image26.png"/><Relationship Id="rId4024" Type="http://schemas.openxmlformats.org/officeDocument/2006/relationships/image" Target="../media/image27.png"/><Relationship Id="rId4027" Type="http://schemas.openxmlformats.org/officeDocument/2006/relationships/image" Target="../media/image20.png"/><Relationship Id="rId4031" Type="http://schemas.openxmlformats.org/officeDocument/2006/relationships/image" Target="../media/image20.png"/><Relationship Id="rId4035" Type="http://schemas.openxmlformats.org/officeDocument/2006/relationships/image" Target="../media/image20.png"/><Relationship Id="rId4039" Type="http://schemas.openxmlformats.org/officeDocument/2006/relationships/image" Target="../media/image21.png"/></Relationships>
</file>

<file path=ppt/slides/_rels/slide5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501" Type="http://schemas.openxmlformats.org/officeDocument/2006/relationships/image" Target="../media/image6.jpeg"/><Relationship Id="rId502" Type="http://schemas.openxmlformats.org/officeDocument/2006/relationships/image" Target="../media/image22.png"/><Relationship Id="rId505" Type="http://schemas.openxmlformats.org/officeDocument/2006/relationships/image" Target="../media/image19.png"/><Relationship Id="rId507" Type="http://schemas.openxmlformats.org/officeDocument/2006/relationships/image" Target="../media/image10.png"/><Relationship Id="rId508" Type="http://schemas.openxmlformats.org/officeDocument/2006/relationships/image" Target="../media/image21.png"/><Relationship Id="rId5012" Type="http://schemas.openxmlformats.org/officeDocument/2006/relationships/image" Target="../media/image20.png"/><Relationship Id="rId5016" Type="http://schemas.openxmlformats.org/officeDocument/2006/relationships/image" Target="../media/image20.png"/></Relationships>
</file>

<file path=ppt/slides/_rels/slide6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601" Type="http://schemas.openxmlformats.org/officeDocument/2006/relationships/image" Target="../media/image6.jpeg"/><Relationship Id="rId602" Type="http://schemas.openxmlformats.org/officeDocument/2006/relationships/image" Target="../media/image22.png"/><Relationship Id="rId605" Type="http://schemas.openxmlformats.org/officeDocument/2006/relationships/image" Target="../media/image19.png"/><Relationship Id="rId607" Type="http://schemas.openxmlformats.org/officeDocument/2006/relationships/image" Target="../media/image11.png"/><Relationship Id="rId608" Type="http://schemas.openxmlformats.org/officeDocument/2006/relationships/image" Target="../media/image21.png"/><Relationship Id="rId6012" Type="http://schemas.openxmlformats.org/officeDocument/2006/relationships/image" Target="../media/image20.png"/></Relationships>
</file>

<file path=ppt/slides/_rels/slide7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701" Type="http://schemas.openxmlformats.org/officeDocument/2006/relationships/image" Target="../media/image6.jpeg"/><Relationship Id="rId702" Type="http://schemas.openxmlformats.org/officeDocument/2006/relationships/image" Target="../media/image22.png"/><Relationship Id="rId705" Type="http://schemas.openxmlformats.org/officeDocument/2006/relationships/image" Target="../media/image19.png"/><Relationship Id="rId707" Type="http://schemas.openxmlformats.org/officeDocument/2006/relationships/image" Target="../media/image12.png"/><Relationship Id="rId708" Type="http://schemas.openxmlformats.org/officeDocument/2006/relationships/image" Target="../media/image21.png"/><Relationship Id="rId7012" Type="http://schemas.openxmlformats.org/officeDocument/2006/relationships/image" Target="../media/image20.png"/></Relationships>
</file>

<file path=ppt/slides/_rels/slide8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801" Type="http://schemas.openxmlformats.org/officeDocument/2006/relationships/image" Target="../media/image6.jpeg"/><Relationship Id="rId802" Type="http://schemas.openxmlformats.org/officeDocument/2006/relationships/image" Target="../media/image22.png"/><Relationship Id="rId805" Type="http://schemas.openxmlformats.org/officeDocument/2006/relationships/image" Target="../media/image19.png"/><Relationship Id="rId807" Type="http://schemas.openxmlformats.org/officeDocument/2006/relationships/image" Target="../media/image13.png"/><Relationship Id="rId808" Type="http://schemas.openxmlformats.org/officeDocument/2006/relationships/image" Target="../media/image14.png"/><Relationship Id="rId8010" Type="http://schemas.openxmlformats.org/officeDocument/2006/relationships/image" Target="../media/image20.png"/><Relationship Id="rId8014" Type="http://schemas.openxmlformats.org/officeDocument/2006/relationships/image" Target="../media/image20.png"/><Relationship Id="rId8018" Type="http://schemas.openxmlformats.org/officeDocument/2006/relationships/image" Target="../media/image21.png"/></Relationships>
</file>

<file path=ppt/slides/_rels/slide9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901" Type="http://schemas.openxmlformats.org/officeDocument/2006/relationships/image" Target="../media/image3.png"/><Relationship Id="rId902" Type="http://schemas.openxmlformats.org/officeDocument/2006/relationships/image" Target="../media/image4.png"/><Relationship Id="rId905" Type="http://schemas.openxmlformats.org/officeDocument/2006/relationships/image" Target="../media/image6.jpeg"/><Relationship Id="rId906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image 101"/>
          <p:cNvPicPr>
            <a:picLocks noChangeAspect="1"/>
          </p:cNvPicPr>
          <p:nvPr/>
        </p:nvPicPr>
        <p:blipFill>
          <a:blip r:embed="rId101">
                </a:blip>
          <a:srcRect/>
          <a:stretch>
            <a:fillRect/>
          </a:stretch>
        </p:blipFill>
        <p:spPr>
          <a:xfrm rot="0" flipV="0" flipH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102" name="image 102"/>
          <p:cNvPicPr>
            <a:picLocks noChangeAspect="1"/>
          </p:cNvPicPr>
          <p:nvPr/>
        </p:nvPicPr>
        <p:blipFill>
          <a:blip r:embed="rId102">
                </a:blip>
          <a:srcRect/>
          <a:stretch>
            <a:fillRect/>
          </a:stretch>
        </p:blipFill>
        <p:spPr>
          <a:xfrm rot="0" flipV="0" flipH="0">
            <a:off x="1574800" y="10147300"/>
            <a:ext cx="4394200" cy="863600"/>
          </a:xfrm>
          <a:prstGeom prst="rect">
            <a:avLst/>
          </a:prstGeom>
        </p:spPr>
      </p:pic>
      <p:pic>
        <p:nvPicPr>
          <p:cNvPr id="103" name="image 103"/>
          <p:cNvPicPr>
            <a:picLocks noChangeAspect="1"/>
          </p:cNvPicPr>
          <p:nvPr/>
        </p:nvPicPr>
        <p:blipFill>
          <a:blip r:embed="rId103">
                </a:blip>
          <a:srcRect/>
          <a:stretch>
            <a:fillRect/>
          </a:stretch>
        </p:blipFill>
        <p:spPr>
          <a:xfrm rot="0" flipV="0" flipH="0">
            <a:off x="1574800" y="2819400"/>
            <a:ext cx="1320800" cy="152400"/>
          </a:xfrm>
          <a:prstGeom prst="rect">
            <a:avLst/>
          </a:prstGeom>
        </p:spPr>
      </p:pic>
      <p:pic>
        <p:nvPicPr>
          <p:cNvPr id="104" name="image 104"/>
          <p:cNvPicPr>
            <a:picLocks noChangeAspect="1"/>
          </p:cNvPicPr>
          <p:nvPr/>
        </p:nvPicPr>
        <p:blipFill>
          <a:blip r:embed="rId104">
                </a:blip>
          <a:srcRect l="21911" t="0" r="9103" b="0"/>
          <a:stretch>
            <a:fillRect/>
          </a:stretch>
        </p:blipFill>
        <p:spPr>
          <a:xfrm rot="0" flipV="0" flipH="0">
            <a:off x="10911467" y="0"/>
            <a:ext cx="13472532" cy="12744275"/>
          </a:xfrm>
          <a:prstGeom prst="rect">
            <a:avLst/>
          </a:prstGeom>
        </p:spPr>
      </p:pic>
      <p:sp>
        <p:nvSpPr>
          <p:cNvPr id="105" name="Object 105"/>
          <p:cNvSpPr txBox="1"/>
          <p:nvPr/>
        </p:nvSpPr>
        <p:spPr>
          <a:xfrm>
            <a:off x="1447800" y="1424343"/>
            <a:ext cx="3378200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14166"/>
              </a:lnSpc>
            </a:pPr>
            <a:r>
              <a:rPr sz="4200" i="0" b="1" dirty="0" smtClean="0" lang="zh-CN">
                <a:solidFill>
                  <a:srgbClr val="FF64A0"/>
                </a:solidFill>
                <a:latin typeface="OPPOSans-H"/>
                <a:ea typeface="OPPOSans-H"/>
              </a:rPr>
              <a:t>2020</a:t>
            </a:r>
            <a:endParaRPr lang="zh-CN" altLang="en-US"/>
          </a:p>
        </p:txBody>
      </p:sp>
      <p:sp>
        <p:nvSpPr>
          <p:cNvPr id="106" name="Object 106"/>
          <p:cNvSpPr txBox="1"/>
          <p:nvPr/>
        </p:nvSpPr>
        <p:spPr>
          <a:xfrm>
            <a:off x="1714510" y="10204961"/>
            <a:ext cx="4089400" cy="6223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14166"/>
              </a:lnSpc>
            </a:pPr>
            <a:r>
              <a:rPr sz="3600" i="0" b="1" dirty="0" smtClean="0" lang="zh-CN">
                <a:solidFill>
                  <a:srgbClr val="FFFFFF"/>
                </a:solidFill>
                <a:latin typeface="OPPOSans-M"/>
                <a:ea typeface="OPPOSans-M"/>
              </a:rPr>
              <a:t>汇报人：高小定</a:t>
            </a:r>
            <a:endParaRPr lang="zh-CN" altLang="en-US"/>
          </a:p>
        </p:txBody>
      </p:sp>
      <p:sp>
        <p:nvSpPr>
          <p:cNvPr id="107" name="Object 107"/>
          <p:cNvSpPr txBox="1"/>
          <p:nvPr/>
        </p:nvSpPr>
        <p:spPr>
          <a:xfrm>
            <a:off x="2558947" y="8255293"/>
            <a:ext cx="10591075" cy="558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670" i="0" b="0" spc="48" dirty="0" smtClean="0" lang="zh-CN">
                <a:solidFill>
                  <a:srgbClr val="FF64A0"/>
                </a:solidFill>
                <a:latin typeface="OPPOSans-R"/>
                <a:ea typeface="OPPOSans-R"/>
              </a:rPr>
              <a:t>E-commerce Group Research Report</a:t>
            </a:r>
            <a:endParaRPr lang="zh-CN" altLang="en-US"/>
          </a:p>
        </p:txBody>
      </p:sp>
      <p:sp>
        <p:nvSpPr>
          <p:cNvPr id="108" name="Object 108"/>
          <p:cNvSpPr txBox="1"/>
          <p:nvPr/>
        </p:nvSpPr>
        <p:spPr>
          <a:xfrm>
            <a:off x="2419247" y="4139906"/>
            <a:ext cx="8506909" cy="3949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3000" i="0" b="0" spc="-52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电商人群</a:t>
            </a:r>
            <a:endParaRPr lang="zh-CN" altLang="en-US" sz="13000"/>
          </a:p>
          <a:p>
            <a:pPr algn="l">
              <a:lnSpc>
                <a:spcPct val="100000"/>
              </a:lnSpc>
            </a:pPr>
            <a:r>
              <a:rPr sz="13000" i="0" b="0" spc="-52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调研报告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Object 201"/>
          <p:cNvSpPr txBox="1"/>
          <p:nvPr/>
        </p:nvSpPr>
        <p:spPr>
          <a:xfrm>
            <a:off x="2464808" y="3696854"/>
            <a:ext cx="2286000" cy="5286746"/>
          </a:xfrm>
          <a:prstGeom prst="rect">
            <a:avLst/>
          </a:prstGeom>
        </p:spPr>
        <p:txBody>
          <a:bodyPr vert="eaVert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3380" i="0" b="0" spc="2679" dirty="0" smtClean="0" lang="zh-CN">
                <a:solidFill>
                  <a:srgbClr val="3D3CA7"/>
                </a:solidFill>
                <a:latin typeface="OPPOSans-H"/>
                <a:ea typeface="OPPOSans-H"/>
              </a:rPr>
              <a:t>目录</a:t>
            </a:r>
            <a:endParaRPr lang="zh-CN" altLang="en-US"/>
          </a:p>
        </p:txBody>
      </p:sp>
      <p:sp>
        <p:nvSpPr>
          <p:cNvPr id="202" name="Object 202"/>
          <p:cNvSpPr txBox="1"/>
          <p:nvPr/>
        </p:nvSpPr>
        <p:spPr>
          <a:xfrm rot="5400000">
            <a:off x="94455" y="5733120"/>
            <a:ext cx="4788678" cy="6223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140" i="0" b="0" spc="20" dirty="0" smtClean="0" lang="zh-CN">
                <a:solidFill>
                  <a:srgbClr val="3D3CA7"/>
                </a:solidFill>
                <a:latin typeface="OPPOSans-B"/>
                <a:ea typeface="OPPOSans-B"/>
              </a:rPr>
              <a:t>CONTENTS</a:t>
            </a:r>
            <a:endParaRPr lang="zh-CN" altLang="en-US"/>
          </a:p>
        </p:txBody>
      </p:sp>
      <p:grpSp>
        <p:nvGrpSpPr>
          <p:cNvPr id="203" name="组合 203"/>
          <p:cNvGrpSpPr/>
          <p:nvPr/>
        </p:nvGrpSpPr>
        <p:grpSpPr>
          <a:xfrm>
            <a:off x="6719288" y="3887354"/>
            <a:ext cx="1739900" cy="1371600"/>
            <a:chOff x="6719288" y="3887354"/>
            <a:chExt cx="1739900" cy="1371600"/>
          </a:xfrm>
        </p:grpSpPr>
        <p:pic>
          <p:nvPicPr>
            <p:cNvPr id="204" name="image 204"/>
            <p:cNvPicPr>
              <a:picLocks noChangeAspect="1"/>
            </p:cNvPicPr>
            <p:nvPr/>
          </p:nvPicPr>
          <p:blipFill>
            <a:blip r:embed="rId204">
                </a:blip>
            <a:srcRect/>
            <a:stretch>
              <a:fillRect/>
            </a:stretch>
          </p:blipFill>
          <p:spPr>
            <a:xfrm rot="0" flipV="0" flipH="0">
              <a:off x="6719288" y="3887354"/>
              <a:ext cx="1739900" cy="1371600"/>
            </a:xfrm>
            <a:prstGeom prst="rect">
              <a:avLst/>
            </a:prstGeom>
          </p:spPr>
        </p:pic>
        <p:sp>
          <p:nvSpPr>
            <p:cNvPr id="205" name="Object 205"/>
            <p:cNvSpPr txBox="1"/>
            <p:nvPr/>
          </p:nvSpPr>
          <p:spPr>
            <a:xfrm>
              <a:off x="7060622" y="4079083"/>
              <a:ext cx="1358900" cy="8255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5470" i="0" b="0" spc="547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01 </a:t>
              </a:r>
              <a:endParaRPr lang="zh-CN" altLang="en-US"/>
            </a:p>
          </p:txBody>
        </p:sp>
      </p:grpSp>
      <p:grpSp>
        <p:nvGrpSpPr>
          <p:cNvPr id="206" name="组合 206"/>
          <p:cNvGrpSpPr/>
          <p:nvPr/>
        </p:nvGrpSpPr>
        <p:grpSpPr>
          <a:xfrm>
            <a:off x="14995696" y="9485192"/>
            <a:ext cx="1739900" cy="1384300"/>
            <a:chOff x="14995696" y="9485192"/>
            <a:chExt cx="1739900" cy="1384300"/>
          </a:xfrm>
        </p:grpSpPr>
        <p:pic>
          <p:nvPicPr>
            <p:cNvPr id="207" name="image 207"/>
            <p:cNvPicPr>
              <a:picLocks noChangeAspect="1"/>
            </p:cNvPicPr>
            <p:nvPr/>
          </p:nvPicPr>
          <p:blipFill>
            <a:blip r:embed="rId207">
                </a:blip>
            <a:srcRect/>
            <a:stretch>
              <a:fillRect/>
            </a:stretch>
          </p:blipFill>
          <p:spPr>
            <a:xfrm rot="0" flipV="0" flipH="0">
              <a:off x="14995696" y="9485192"/>
              <a:ext cx="1739900" cy="1384300"/>
            </a:xfrm>
            <a:prstGeom prst="rect">
              <a:avLst/>
            </a:prstGeom>
          </p:spPr>
        </p:pic>
        <p:sp>
          <p:nvSpPr>
            <p:cNvPr id="208" name="Object 208"/>
            <p:cNvSpPr txBox="1"/>
            <p:nvPr/>
          </p:nvSpPr>
          <p:spPr>
            <a:xfrm>
              <a:off x="15337030" y="9702321"/>
              <a:ext cx="1360457" cy="8255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5470" i="0" b="0" spc="547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03 </a:t>
              </a:r>
              <a:endParaRPr lang="zh-CN" altLang="en-US"/>
            </a:p>
          </p:txBody>
        </p:sp>
      </p:grpSp>
      <p:grpSp>
        <p:nvGrpSpPr>
          <p:cNvPr id="209" name="组合 209"/>
          <p:cNvGrpSpPr/>
          <p:nvPr/>
        </p:nvGrpSpPr>
        <p:grpSpPr>
          <a:xfrm>
            <a:off x="10962261" y="6559273"/>
            <a:ext cx="1739900" cy="1371600"/>
            <a:chOff x="10962261" y="6559273"/>
            <a:chExt cx="1739900" cy="1371600"/>
          </a:xfrm>
        </p:grpSpPr>
        <p:pic>
          <p:nvPicPr>
            <p:cNvPr id="2010" name="image 2010"/>
            <p:cNvPicPr>
              <a:picLocks noChangeAspect="1"/>
            </p:cNvPicPr>
            <p:nvPr/>
          </p:nvPicPr>
          <p:blipFill>
            <a:blip r:embed="rId2010">
                </a:blip>
            <a:srcRect/>
            <a:stretch>
              <a:fillRect/>
            </a:stretch>
          </p:blipFill>
          <p:spPr>
            <a:xfrm rot="0" flipV="0" flipH="0">
              <a:off x="10962261" y="6559273"/>
              <a:ext cx="1739900" cy="1371600"/>
            </a:xfrm>
            <a:prstGeom prst="rect">
              <a:avLst/>
            </a:prstGeom>
          </p:spPr>
        </p:pic>
        <p:sp>
          <p:nvSpPr>
            <p:cNvPr id="2011" name="Object 2011"/>
            <p:cNvSpPr txBox="1"/>
            <p:nvPr/>
          </p:nvSpPr>
          <p:spPr>
            <a:xfrm>
              <a:off x="11214695" y="6763702"/>
              <a:ext cx="1485900" cy="8255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5470" i="0" b="0" spc="547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02 </a:t>
              </a:r>
              <a:endParaRPr lang="zh-CN" altLang="en-US"/>
            </a:p>
          </p:txBody>
        </p:sp>
      </p:grpSp>
      <p:sp>
        <p:nvSpPr>
          <p:cNvPr id="2012" name="Object 2012"/>
          <p:cNvSpPr txBox="1"/>
          <p:nvPr/>
        </p:nvSpPr>
        <p:spPr>
          <a:xfrm>
            <a:off x="12955497" y="6749773"/>
            <a:ext cx="5363464" cy="762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000" i="0" b="0" spc="-27" dirty="0" smtClean="0" lang="zh-CN">
                <a:solidFill>
                  <a:srgbClr val="3D3CA7"/>
                </a:solidFill>
                <a:latin typeface="OPPOSans-H"/>
                <a:ea typeface="OPPOSans-H"/>
              </a:rPr>
              <a:t>电商用户画像</a:t>
            </a:r>
            <a:endParaRPr lang="zh-CN" altLang="en-US"/>
          </a:p>
        </p:txBody>
      </p:sp>
      <p:sp>
        <p:nvSpPr>
          <p:cNvPr id="2013" name="Object 2013"/>
          <p:cNvSpPr txBox="1"/>
          <p:nvPr/>
        </p:nvSpPr>
        <p:spPr>
          <a:xfrm>
            <a:off x="8712524" y="4115954"/>
            <a:ext cx="8704712" cy="762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000" i="0" b="0" spc="-27" dirty="0" smtClean="0" lang="zh-CN">
                <a:solidFill>
                  <a:srgbClr val="3D3CA7"/>
                </a:solidFill>
                <a:latin typeface="OPPOSans-H"/>
                <a:ea typeface="OPPOSans-H"/>
              </a:rPr>
              <a:t>各大电商平台月活</a:t>
            </a:r>
            <a:endParaRPr lang="zh-CN" altLang="en-US"/>
          </a:p>
        </p:txBody>
      </p:sp>
      <p:sp>
        <p:nvSpPr>
          <p:cNvPr id="2014" name="Object 2014"/>
          <p:cNvSpPr txBox="1"/>
          <p:nvPr/>
        </p:nvSpPr>
        <p:spPr>
          <a:xfrm>
            <a:off x="16953787" y="9682042"/>
            <a:ext cx="5398617" cy="762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000" i="0" b="0" spc="-27" dirty="0" smtClean="0" lang="zh-CN">
                <a:solidFill>
                  <a:srgbClr val="3D3CA7"/>
                </a:solidFill>
                <a:latin typeface="OPPOSans-H"/>
                <a:ea typeface="OPPOSans-H"/>
              </a:rPr>
              <a:t>用户职业分布</a:t>
            </a:r>
            <a:endParaRPr lang="zh-CN" altLang="en-US"/>
          </a:p>
        </p:txBody>
      </p:sp>
      <p:pic>
        <p:nvPicPr>
          <p:cNvPr id="2015" name="image 2015"/>
          <p:cNvPicPr>
            <a:picLocks noChangeAspect="1"/>
          </p:cNvPicPr>
          <p:nvPr/>
        </p:nvPicPr>
        <p:blipFill>
          <a:blip r:embed="rId2015">
                </a:blip>
          <a:srcRect/>
          <a:stretch>
            <a:fillRect/>
          </a:stretch>
        </p:blipFill>
        <p:spPr>
          <a:xfrm rot="0" flipV="0" flipH="0">
            <a:off x="0" y="-44496"/>
            <a:ext cx="24383999" cy="1865697"/>
          </a:xfrm>
          <a:prstGeom prst="rect">
            <a:avLst/>
          </a:prstGeom>
        </p:spPr>
      </p:pic>
      <p:sp>
        <p:nvSpPr>
          <p:cNvPr id="2016" name="Object 2016"/>
          <p:cNvSpPr txBox="1"/>
          <p:nvPr/>
        </p:nvSpPr>
        <p:spPr>
          <a:xfrm>
            <a:off x="436319" y="328190"/>
            <a:ext cx="6641667" cy="609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电商人群调研报告</a:t>
            </a:r>
            <a:endParaRPr lang="zh-CN" altLang="en-US"/>
          </a:p>
        </p:txBody>
      </p:sp>
      <p:sp>
        <p:nvSpPr>
          <p:cNvPr id="2017" name="Object 2017"/>
          <p:cNvSpPr txBox="1"/>
          <p:nvPr/>
        </p:nvSpPr>
        <p:spPr>
          <a:xfrm>
            <a:off x="449057" y="1054814"/>
            <a:ext cx="6463010" cy="317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100" i="0" b="1" spc="211" dirty="0" smtClean="0" lang="zh-CN">
                <a:solidFill>
                  <a:srgbClr val="FF64A0"/>
                </a:solidFill>
                <a:latin typeface="OPPOSans-B"/>
                <a:ea typeface="OPPOSans-B"/>
              </a:rPr>
              <a:t>E-commerce Group Research Report</a:t>
            </a:r>
            <a:endParaRPr lang="zh-CN" altLang="en-US"/>
          </a:p>
        </p:txBody>
      </p:sp>
      <p:pic>
        <p:nvPicPr>
          <p:cNvPr id="2018" name="image 2018"/>
          <p:cNvPicPr>
            <a:picLocks noChangeAspect="1"/>
          </p:cNvPicPr>
          <p:nvPr/>
        </p:nvPicPr>
        <p:blipFill>
          <a:blip r:embed="rId2018">
                </a:blip>
          <a:srcRect/>
          <a:stretch>
            <a:fillRect/>
          </a:stretch>
        </p:blipFill>
        <p:spPr>
          <a:xfrm rot="0" flipV="0" flipH="0">
            <a:off x="23019072" y="747893"/>
            <a:ext cx="741271" cy="532194"/>
          </a:xfrm>
          <a:prstGeom prst="rect">
            <a:avLst/>
          </a:prstGeom>
        </p:spPr>
      </p:pic>
      <p:sp>
        <p:nvSpPr>
          <p:cNvPr id="2019" name="Object 2019"/>
          <p:cNvSpPr txBox="1"/>
          <p:nvPr/>
        </p:nvSpPr>
        <p:spPr>
          <a:xfrm>
            <a:off x="21039170" y="537740"/>
            <a:ext cx="2310287" cy="800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14166"/>
              </a:lnSpc>
            </a:pPr>
            <a:r>
              <a:rPr sz="4600" i="0" b="1" dirty="0" smtClean="0" lang="zh-CN">
                <a:solidFill>
                  <a:srgbClr val="FF64A0"/>
                </a:solidFill>
                <a:latin typeface="OPPOSans-H"/>
                <a:ea typeface="OPPOSans-H"/>
              </a:rPr>
              <a:t>2020</a:t>
            </a:r>
            <a:endParaRPr lang="zh-CN" altLang="en-US"/>
          </a:p>
        </p:txBody>
      </p:sp>
      <p:pic>
        <p:nvPicPr>
          <p:cNvPr id="2020" name="image 2020"/>
          <p:cNvPicPr>
            <a:picLocks noChangeAspect="1"/>
          </p:cNvPicPr>
          <p:nvPr/>
        </p:nvPicPr>
        <p:blipFill>
          <a:blip r:embed="rId2020">
                </a:blip>
          <a:srcRect b="93755"/>
          <a:stretch>
            <a:fillRect/>
          </a:stretch>
        </p:blipFill>
        <p:spPr>
          <a:xfrm rot="0" flipV="0" flipH="0">
            <a:off x="0" y="12859445"/>
            <a:ext cx="24384000" cy="8565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image 301"/>
          <p:cNvPicPr>
            <a:picLocks noChangeAspect="1"/>
          </p:cNvPicPr>
          <p:nvPr/>
        </p:nvPicPr>
        <p:blipFill>
          <a:blip r:embed="rId301">
                </a:blip>
          <a:srcRect/>
          <a:stretch>
            <a:fillRect/>
          </a:stretch>
        </p:blipFill>
        <p:spPr>
          <a:xfrm rot="0" flipV="0" flipH="0">
            <a:off x="1252783" y="3587229"/>
            <a:ext cx="12717363" cy="7506188"/>
          </a:xfrm>
          <a:prstGeom prst="rect">
            <a:avLst/>
          </a:prstGeom>
        </p:spPr>
      </p:pic>
      <p:pic>
        <p:nvPicPr>
          <p:cNvPr id="302" name="image 302"/>
          <p:cNvPicPr>
            <a:picLocks noChangeAspect="1"/>
          </p:cNvPicPr>
          <p:nvPr/>
        </p:nvPicPr>
        <p:blipFill>
          <a:blip r:embed="rId302">
                </a:blip>
          <a:srcRect b="93755"/>
          <a:stretch>
            <a:fillRect/>
          </a:stretch>
        </p:blipFill>
        <p:spPr>
          <a:xfrm rot="0" flipV="0" flipH="0">
            <a:off x="0" y="12859445"/>
            <a:ext cx="24384000" cy="856554"/>
          </a:xfrm>
          <a:prstGeom prst="rect">
            <a:avLst/>
          </a:prstGeom>
        </p:spPr>
      </p:pic>
      <p:pic>
        <p:nvPicPr>
          <p:cNvPr id="303" name="image 303"/>
          <p:cNvPicPr>
            <a:picLocks noChangeAspect="1"/>
          </p:cNvPicPr>
          <p:nvPr/>
        </p:nvPicPr>
        <p:blipFill>
          <a:blip r:embed="rId303">
                </a:blip>
          <a:srcRect/>
          <a:stretch>
            <a:fillRect/>
          </a:stretch>
        </p:blipFill>
        <p:spPr>
          <a:xfrm rot="0" flipV="0" flipH="0">
            <a:off x="0" y="-44496"/>
            <a:ext cx="24383999" cy="1865697"/>
          </a:xfrm>
          <a:prstGeom prst="rect">
            <a:avLst/>
          </a:prstGeom>
        </p:spPr>
      </p:pic>
      <p:sp>
        <p:nvSpPr>
          <p:cNvPr id="304" name="Object 304"/>
          <p:cNvSpPr txBox="1"/>
          <p:nvPr/>
        </p:nvSpPr>
        <p:spPr>
          <a:xfrm>
            <a:off x="436319" y="328190"/>
            <a:ext cx="6641667" cy="609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各大电商平台月活</a:t>
            </a:r>
            <a:endParaRPr lang="zh-CN" altLang="en-US"/>
          </a:p>
        </p:txBody>
      </p:sp>
      <p:sp>
        <p:nvSpPr>
          <p:cNvPr id="305" name="Object 305"/>
          <p:cNvSpPr txBox="1"/>
          <p:nvPr/>
        </p:nvSpPr>
        <p:spPr>
          <a:xfrm>
            <a:off x="449057" y="1054814"/>
            <a:ext cx="6463010" cy="317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100" i="0" b="1" spc="211" dirty="0" smtClean="0" lang="zh-CN">
                <a:solidFill>
                  <a:srgbClr val="FF64A0"/>
                </a:solidFill>
                <a:latin typeface="OPPOSans-B"/>
                <a:ea typeface="OPPOSans-B"/>
              </a:rPr>
              <a:t>E-commerce Group Research Report</a:t>
            </a:r>
            <a:endParaRPr lang="zh-CN" altLang="en-US"/>
          </a:p>
        </p:txBody>
      </p:sp>
      <p:pic>
        <p:nvPicPr>
          <p:cNvPr id="306" name="image 306"/>
          <p:cNvPicPr>
            <a:picLocks noChangeAspect="1"/>
          </p:cNvPicPr>
          <p:nvPr/>
        </p:nvPicPr>
        <p:blipFill>
          <a:blip r:embed="rId306">
                </a:blip>
          <a:srcRect/>
          <a:stretch>
            <a:fillRect/>
          </a:stretch>
        </p:blipFill>
        <p:spPr>
          <a:xfrm rot="0" flipV="0" flipH="0">
            <a:off x="23019072" y="747893"/>
            <a:ext cx="741271" cy="532194"/>
          </a:xfrm>
          <a:prstGeom prst="rect">
            <a:avLst/>
          </a:prstGeom>
        </p:spPr>
      </p:pic>
      <p:sp>
        <p:nvSpPr>
          <p:cNvPr id="307" name="Object 307"/>
          <p:cNvSpPr txBox="1"/>
          <p:nvPr/>
        </p:nvSpPr>
        <p:spPr>
          <a:xfrm>
            <a:off x="21039170" y="537740"/>
            <a:ext cx="2310287" cy="800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14166"/>
              </a:lnSpc>
            </a:pPr>
            <a:r>
              <a:rPr sz="4600" i="0" b="1" dirty="0" smtClean="0" lang="zh-CN">
                <a:solidFill>
                  <a:srgbClr val="FF64A0"/>
                </a:solidFill>
                <a:latin typeface="OPPOSans-H"/>
                <a:ea typeface="OPPOSans-H"/>
              </a:rPr>
              <a:t>2020</a:t>
            </a:r>
            <a:endParaRPr lang="zh-CN" altLang="en-US"/>
          </a:p>
        </p:txBody>
      </p:sp>
      <p:pic>
        <p:nvPicPr>
          <p:cNvPr id="308" name="image 308"/>
          <p:cNvPicPr>
            <a:picLocks noChangeAspect="1"/>
          </p:cNvPicPr>
          <p:nvPr/>
        </p:nvPicPr>
        <p:blipFill>
          <a:blip r:embed="rId308">
                </a:blip>
          <a:srcRect/>
          <a:stretch>
            <a:fillRect/>
          </a:stretch>
        </p:blipFill>
        <p:spPr>
          <a:xfrm rot="0" flipV="0" flipH="0">
            <a:off x="15511222" y="4688623"/>
            <a:ext cx="5283212" cy="647700"/>
          </a:xfrm>
          <a:prstGeom prst="rect">
            <a:avLst/>
          </a:prstGeom>
        </p:spPr>
      </p:pic>
      <p:sp>
        <p:nvSpPr>
          <p:cNvPr id="309" name="Object 309"/>
          <p:cNvSpPr txBox="1"/>
          <p:nvPr/>
        </p:nvSpPr>
        <p:spPr>
          <a:xfrm>
            <a:off x="15654428" y="4731199"/>
            <a:ext cx="2273259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数据结果</a:t>
            </a:r>
            <a:endParaRPr lang="zh-CN" altLang="en-US"/>
          </a:p>
        </p:txBody>
      </p:sp>
      <p:sp>
        <p:nvSpPr>
          <p:cNvPr id="3010" name="Object 3010"/>
          <p:cNvSpPr txBox="1"/>
          <p:nvPr/>
        </p:nvSpPr>
        <p:spPr>
          <a:xfrm>
            <a:off x="17325338" y="4731199"/>
            <a:ext cx="3988170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Data structure</a:t>
            </a:r>
            <a:endParaRPr lang="zh-CN" altLang="en-US"/>
          </a:p>
        </p:txBody>
      </p:sp>
      <p:grpSp>
        <p:nvGrpSpPr>
          <p:cNvPr id="3011" name="组合 3011"/>
          <p:cNvGrpSpPr/>
          <p:nvPr/>
        </p:nvGrpSpPr>
        <p:grpSpPr>
          <a:xfrm>
            <a:off x="15511222" y="5775993"/>
            <a:ext cx="7950194" cy="1016000"/>
            <a:chOff x="15511222" y="5775993"/>
            <a:chExt cx="7950194" cy="1016000"/>
          </a:xfrm>
        </p:grpSpPr>
        <p:pic>
          <p:nvPicPr>
            <p:cNvPr id="3012" name="image 3012"/>
            <p:cNvPicPr>
              <a:picLocks noChangeAspect="1"/>
            </p:cNvPicPr>
            <p:nvPr/>
          </p:nvPicPr>
          <p:blipFill>
            <a:blip r:embed="rId3012">
                </a:blip>
            <a:srcRect/>
            <a:stretch>
              <a:fillRect/>
            </a:stretch>
          </p:blipFill>
          <p:spPr>
            <a:xfrm rot="0" flipV="0" flipH="0">
              <a:off x="15511222" y="5955471"/>
              <a:ext cx="152400" cy="152400"/>
            </a:xfrm>
            <a:prstGeom prst="rect">
              <a:avLst/>
            </a:prstGeom>
          </p:spPr>
        </p:pic>
        <p:sp>
          <p:nvSpPr>
            <p:cNvPr id="3013" name="Object 3013"/>
            <p:cNvSpPr txBox="1"/>
            <p:nvPr/>
          </p:nvSpPr>
          <p:spPr>
            <a:xfrm>
              <a:off x="15661354" y="5699793"/>
              <a:ext cx="7952462" cy="1016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淘宝用户较多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稿定电商移动端的月活用户上，淘宝排名第一</a:t>
              </a:r>
              <a:endParaRPr lang="zh-CN" altLang="en-US"/>
            </a:p>
          </p:txBody>
        </p:sp>
      </p:grpSp>
      <p:grpSp>
        <p:nvGrpSpPr>
          <p:cNvPr id="3015" name="组合 3015"/>
          <p:cNvGrpSpPr/>
          <p:nvPr/>
        </p:nvGrpSpPr>
        <p:grpSpPr>
          <a:xfrm>
            <a:off x="15511222" y="7376008"/>
            <a:ext cx="7950194" cy="1016000"/>
            <a:chOff x="15511222" y="7376008"/>
            <a:chExt cx="7950194" cy="1016000"/>
          </a:xfrm>
        </p:grpSpPr>
        <p:pic>
          <p:nvPicPr>
            <p:cNvPr id="3016" name="image 3016"/>
            <p:cNvPicPr>
              <a:picLocks noChangeAspect="1"/>
            </p:cNvPicPr>
            <p:nvPr/>
          </p:nvPicPr>
          <p:blipFill>
            <a:blip r:embed="rId3016">
                </a:blip>
            <a:srcRect/>
            <a:stretch>
              <a:fillRect/>
            </a:stretch>
          </p:blipFill>
          <p:spPr>
            <a:xfrm rot="0" flipV="0" flipH="0">
              <a:off x="15511222" y="7555486"/>
              <a:ext cx="152400" cy="152400"/>
            </a:xfrm>
            <a:prstGeom prst="rect">
              <a:avLst/>
            </a:prstGeom>
          </p:spPr>
        </p:pic>
        <p:sp>
          <p:nvSpPr>
            <p:cNvPr id="3017" name="Object 3017"/>
            <p:cNvSpPr txBox="1"/>
            <p:nvPr/>
          </p:nvSpPr>
          <p:spPr>
            <a:xfrm>
              <a:off x="15661354" y="7299808"/>
              <a:ext cx="7952462" cy="1016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京东用户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京东移动端用户规模也有所增长，增长幅度超20%</a:t>
              </a:r>
              <a:endParaRPr lang="zh-CN" altLang="en-US"/>
            </a:p>
          </p:txBody>
        </p:sp>
      </p:grpSp>
      <p:grpSp>
        <p:nvGrpSpPr>
          <p:cNvPr id="3019" name="组合 3019"/>
          <p:cNvGrpSpPr/>
          <p:nvPr/>
        </p:nvGrpSpPr>
        <p:grpSpPr>
          <a:xfrm>
            <a:off x="15511222" y="8976023"/>
            <a:ext cx="7950194" cy="1016000"/>
            <a:chOff x="15511222" y="8976023"/>
            <a:chExt cx="7950194" cy="1016000"/>
          </a:xfrm>
        </p:grpSpPr>
        <p:pic>
          <p:nvPicPr>
            <p:cNvPr id="3020" name="image 3020"/>
            <p:cNvPicPr>
              <a:picLocks noChangeAspect="1"/>
            </p:cNvPicPr>
            <p:nvPr/>
          </p:nvPicPr>
          <p:blipFill>
            <a:blip r:embed="rId3020">
                </a:blip>
            <a:srcRect/>
            <a:stretch>
              <a:fillRect/>
            </a:stretch>
          </p:blipFill>
          <p:spPr>
            <a:xfrm rot="0" flipV="0" flipH="0">
              <a:off x="15511222" y="9155500"/>
              <a:ext cx="152400" cy="152400"/>
            </a:xfrm>
            <a:prstGeom prst="rect">
              <a:avLst/>
            </a:prstGeom>
          </p:spPr>
        </p:pic>
        <p:sp>
          <p:nvSpPr>
            <p:cNvPr id="3021" name="Object 3021"/>
            <p:cNvSpPr txBox="1"/>
            <p:nvPr/>
          </p:nvSpPr>
          <p:spPr>
            <a:xfrm>
              <a:off x="15661354" y="8899823"/>
              <a:ext cx="7952462" cy="1016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拼多多移动端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拼多多移动端用户快速增长，月活增长幅度最高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image 401"/>
          <p:cNvPicPr>
            <a:picLocks noChangeAspect="1"/>
          </p:cNvPicPr>
          <p:nvPr/>
        </p:nvPicPr>
        <p:blipFill>
          <a:blip r:embed="rId401">
                </a:blip>
          <a:srcRect b="93755"/>
          <a:stretch>
            <a:fillRect/>
          </a:stretch>
        </p:blipFill>
        <p:spPr>
          <a:xfrm rot="0" flipV="0" flipH="0">
            <a:off x="0" y="12859445"/>
            <a:ext cx="24384000" cy="856554"/>
          </a:xfrm>
          <a:prstGeom prst="rect">
            <a:avLst/>
          </a:prstGeom>
        </p:spPr>
      </p:pic>
      <p:pic>
        <p:nvPicPr>
          <p:cNvPr id="402" name="image 402"/>
          <p:cNvPicPr>
            <a:picLocks noChangeAspect="1"/>
          </p:cNvPicPr>
          <p:nvPr/>
        </p:nvPicPr>
        <p:blipFill>
          <a:blip r:embed="rId402">
                </a:blip>
          <a:srcRect/>
          <a:stretch>
            <a:fillRect/>
          </a:stretch>
        </p:blipFill>
        <p:spPr>
          <a:xfrm rot="0" flipV="0" flipH="0">
            <a:off x="0" y="-44496"/>
            <a:ext cx="24541145" cy="1865697"/>
          </a:xfrm>
          <a:prstGeom prst="rect">
            <a:avLst/>
          </a:prstGeom>
        </p:spPr>
      </p:pic>
      <p:sp>
        <p:nvSpPr>
          <p:cNvPr id="403" name="Object 403"/>
          <p:cNvSpPr txBox="1"/>
          <p:nvPr/>
        </p:nvSpPr>
        <p:spPr>
          <a:xfrm>
            <a:off x="436319" y="328190"/>
            <a:ext cx="6641667" cy="609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电商用户画像</a:t>
            </a:r>
            <a:endParaRPr lang="zh-CN" altLang="en-US"/>
          </a:p>
        </p:txBody>
      </p:sp>
      <p:sp>
        <p:nvSpPr>
          <p:cNvPr id="404" name="Object 404"/>
          <p:cNvSpPr txBox="1"/>
          <p:nvPr/>
        </p:nvSpPr>
        <p:spPr>
          <a:xfrm>
            <a:off x="449057" y="1054814"/>
            <a:ext cx="6463010" cy="317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100" i="0" b="1" spc="211" dirty="0" smtClean="0" lang="zh-CN">
                <a:solidFill>
                  <a:srgbClr val="FF64A0"/>
                </a:solidFill>
                <a:latin typeface="OPPOSans-B"/>
                <a:ea typeface="OPPOSans-B"/>
              </a:rPr>
              <a:t>E-commerce Group Research Report</a:t>
            </a:r>
            <a:endParaRPr lang="zh-CN" altLang="en-US"/>
          </a:p>
        </p:txBody>
      </p:sp>
      <p:pic>
        <p:nvPicPr>
          <p:cNvPr id="405" name="image 405"/>
          <p:cNvPicPr>
            <a:picLocks noChangeAspect="1"/>
          </p:cNvPicPr>
          <p:nvPr/>
        </p:nvPicPr>
        <p:blipFill>
          <a:blip r:embed="rId405">
                </a:blip>
          <a:srcRect/>
          <a:stretch>
            <a:fillRect/>
          </a:stretch>
        </p:blipFill>
        <p:spPr>
          <a:xfrm rot="0" flipV="0" flipH="0">
            <a:off x="23019072" y="747893"/>
            <a:ext cx="741271" cy="532194"/>
          </a:xfrm>
          <a:prstGeom prst="rect">
            <a:avLst/>
          </a:prstGeom>
        </p:spPr>
      </p:pic>
      <p:sp>
        <p:nvSpPr>
          <p:cNvPr id="406" name="Object 406"/>
          <p:cNvSpPr txBox="1"/>
          <p:nvPr/>
        </p:nvSpPr>
        <p:spPr>
          <a:xfrm>
            <a:off x="21039170" y="537740"/>
            <a:ext cx="2310287" cy="800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14166"/>
              </a:lnSpc>
            </a:pPr>
            <a:r>
              <a:rPr sz="4600" i="0" b="1" dirty="0" smtClean="0" lang="zh-CN">
                <a:solidFill>
                  <a:srgbClr val="FF64A0"/>
                </a:solidFill>
                <a:latin typeface="OPPOSans-H"/>
                <a:ea typeface="OPPOSans-H"/>
              </a:rPr>
              <a:t>2020</a:t>
            </a:r>
            <a:endParaRPr lang="zh-CN" altLang="en-US"/>
          </a:p>
        </p:txBody>
      </p:sp>
      <p:pic>
        <p:nvPicPr>
          <p:cNvPr id="407" name="image 407"/>
          <p:cNvPicPr>
            <a:picLocks noChangeAspect="1"/>
          </p:cNvPicPr>
          <p:nvPr/>
        </p:nvPicPr>
        <p:blipFill>
          <a:blip r:embed="rId407">
                </a:blip>
          <a:srcRect/>
          <a:stretch>
            <a:fillRect/>
          </a:stretch>
        </p:blipFill>
        <p:spPr>
          <a:xfrm rot="0" flipV="0" flipH="0">
            <a:off x="899762" y="5539471"/>
            <a:ext cx="4486066" cy="3963548"/>
          </a:xfrm>
          <a:prstGeom prst="rect">
            <a:avLst/>
          </a:prstGeom>
        </p:spPr>
      </p:pic>
      <p:sp>
        <p:nvSpPr>
          <p:cNvPr id="408" name="Object 408"/>
          <p:cNvSpPr txBox="1"/>
          <p:nvPr/>
        </p:nvSpPr>
        <p:spPr>
          <a:xfrm>
            <a:off x="887299" y="3563645"/>
            <a:ext cx="5586526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800" i="0" b="1" dirty="0" smtClean="0" lang="zh-CN">
                <a:solidFill>
                  <a:srgbClr val="32318C"/>
                </a:solidFill>
                <a:latin typeface="OPPOSans-B"/>
                <a:ea typeface="OPPOSans-B"/>
              </a:rPr>
              <a:t>购买人群分布（单位：%）</a:t>
            </a:r>
            <a:endParaRPr lang="zh-CN" altLang="en-US"/>
          </a:p>
        </p:txBody>
      </p:sp>
      <p:pic>
        <p:nvPicPr>
          <p:cNvPr id="409" name="image 409"/>
          <p:cNvPicPr>
            <a:picLocks noChangeAspect="1"/>
          </p:cNvPicPr>
          <p:nvPr/>
        </p:nvPicPr>
        <p:blipFill>
          <a:blip r:embed="rId409">
                </a:blip>
          <a:srcRect/>
          <a:stretch>
            <a:fillRect/>
          </a:stretch>
        </p:blipFill>
        <p:spPr>
          <a:xfrm rot="0" flipV="0" flipH="0">
            <a:off x="5473951" y="5539471"/>
            <a:ext cx="4486069" cy="3963551"/>
          </a:xfrm>
          <a:prstGeom prst="rect">
            <a:avLst/>
          </a:prstGeom>
        </p:spPr>
      </p:pic>
      <p:pic>
        <p:nvPicPr>
          <p:cNvPr id="4010" name="image 4010"/>
          <p:cNvPicPr>
            <a:picLocks noChangeAspect="1"/>
          </p:cNvPicPr>
          <p:nvPr/>
        </p:nvPicPr>
        <p:blipFill>
          <a:blip r:embed="rId4010">
                </a:blip>
          <a:srcRect/>
          <a:stretch>
            <a:fillRect/>
          </a:stretch>
        </p:blipFill>
        <p:spPr>
          <a:xfrm rot="0" flipV="0" flipH="0">
            <a:off x="10048144" y="5539471"/>
            <a:ext cx="4486069" cy="3963551"/>
          </a:xfrm>
          <a:prstGeom prst="rect">
            <a:avLst/>
          </a:prstGeom>
        </p:spPr>
      </p:pic>
      <p:grpSp>
        <p:nvGrpSpPr>
          <p:cNvPr id="4011" name="组合 4011"/>
          <p:cNvGrpSpPr/>
          <p:nvPr/>
        </p:nvGrpSpPr>
        <p:grpSpPr>
          <a:xfrm>
            <a:off x="1230599" y="9991795"/>
            <a:ext cx="2559001" cy="393700"/>
            <a:chOff x="1230599" y="9991795"/>
            <a:chExt cx="2559001" cy="393700"/>
          </a:xfrm>
        </p:grpSpPr>
        <p:pic>
          <p:nvPicPr>
            <p:cNvPr id="4012" name="image 4012"/>
            <p:cNvPicPr>
              <a:picLocks noChangeAspect="1"/>
            </p:cNvPicPr>
            <p:nvPr/>
          </p:nvPicPr>
          <p:blipFill>
            <a:blip r:embed="rId4012">
                </a:blip>
            <a:srcRect/>
            <a:stretch>
              <a:fillRect/>
            </a:stretch>
          </p:blipFill>
          <p:spPr>
            <a:xfrm rot="0" flipV="0" flipH="0">
              <a:off x="1230599" y="10052584"/>
              <a:ext cx="259422" cy="259422"/>
            </a:xfrm>
            <a:prstGeom prst="rect">
              <a:avLst/>
            </a:prstGeom>
          </p:spPr>
        </p:pic>
        <p:sp>
          <p:nvSpPr>
            <p:cNvPr id="4013" name="Object 4013"/>
            <p:cNvSpPr txBox="1"/>
            <p:nvPr/>
          </p:nvSpPr>
          <p:spPr>
            <a:xfrm>
              <a:off x="1603181" y="9915595"/>
              <a:ext cx="2338818" cy="3937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2500" i="0" b="1" dirty="0" smtClean="0" lang="zh-CN">
                  <a:solidFill>
                    <a:srgbClr val="32318C"/>
                  </a:solidFill>
                  <a:latin typeface="OPPOSans-B"/>
                  <a:ea typeface="OPPOSans-B"/>
                </a:rPr>
                <a:t>一线城市</a:t>
              </a:r>
              <a:endParaRPr lang="zh-CN" altLang="en-US"/>
            </a:p>
          </p:txBody>
        </p:sp>
      </p:grpSp>
      <p:grpSp>
        <p:nvGrpSpPr>
          <p:cNvPr id="4014" name="组合 4014"/>
          <p:cNvGrpSpPr/>
          <p:nvPr/>
        </p:nvGrpSpPr>
        <p:grpSpPr>
          <a:xfrm>
            <a:off x="4018249" y="9991795"/>
            <a:ext cx="2559001" cy="393700"/>
            <a:chOff x="4018249" y="9991795"/>
            <a:chExt cx="2559001" cy="393700"/>
          </a:xfrm>
        </p:grpSpPr>
        <p:pic>
          <p:nvPicPr>
            <p:cNvPr id="4015" name="image 4015"/>
            <p:cNvPicPr>
              <a:picLocks noChangeAspect="1"/>
            </p:cNvPicPr>
            <p:nvPr/>
          </p:nvPicPr>
          <p:blipFill>
            <a:blip r:embed="rId4015">
                </a:blip>
            <a:srcRect/>
            <a:stretch>
              <a:fillRect/>
            </a:stretch>
          </p:blipFill>
          <p:spPr>
            <a:xfrm rot="0" flipV="0" flipH="0">
              <a:off x="4018249" y="10052584"/>
              <a:ext cx="259422" cy="259422"/>
            </a:xfrm>
            <a:prstGeom prst="rect">
              <a:avLst/>
            </a:prstGeom>
          </p:spPr>
        </p:pic>
        <p:sp>
          <p:nvSpPr>
            <p:cNvPr id="4016" name="Object 4016"/>
            <p:cNvSpPr txBox="1"/>
            <p:nvPr/>
          </p:nvSpPr>
          <p:spPr>
            <a:xfrm>
              <a:off x="4390831" y="9915595"/>
              <a:ext cx="2338818" cy="3937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2500" i="0" b="1" dirty="0" smtClean="0" lang="zh-CN">
                  <a:solidFill>
                    <a:srgbClr val="32318C"/>
                  </a:solidFill>
                  <a:latin typeface="OPPOSans-B"/>
                  <a:ea typeface="OPPOSans-B"/>
                </a:rPr>
                <a:t>二线城市</a:t>
              </a:r>
              <a:endParaRPr lang="zh-CN" altLang="en-US"/>
            </a:p>
          </p:txBody>
        </p:sp>
      </p:grpSp>
      <p:grpSp>
        <p:nvGrpSpPr>
          <p:cNvPr id="4017" name="组合 4017"/>
          <p:cNvGrpSpPr/>
          <p:nvPr/>
        </p:nvGrpSpPr>
        <p:grpSpPr>
          <a:xfrm>
            <a:off x="9593549" y="9991795"/>
            <a:ext cx="2559001" cy="393700"/>
            <a:chOff x="9593549" y="9991795"/>
            <a:chExt cx="2559001" cy="393700"/>
          </a:xfrm>
        </p:grpSpPr>
        <p:pic>
          <p:nvPicPr>
            <p:cNvPr id="4018" name="image 4018"/>
            <p:cNvPicPr>
              <a:picLocks noChangeAspect="1"/>
            </p:cNvPicPr>
            <p:nvPr/>
          </p:nvPicPr>
          <p:blipFill>
            <a:blip r:embed="rId4018">
                </a:blip>
            <a:srcRect/>
            <a:stretch>
              <a:fillRect/>
            </a:stretch>
          </p:blipFill>
          <p:spPr>
            <a:xfrm rot="0" flipV="0" flipH="0">
              <a:off x="9593549" y="10052584"/>
              <a:ext cx="259422" cy="259422"/>
            </a:xfrm>
            <a:prstGeom prst="rect">
              <a:avLst/>
            </a:prstGeom>
          </p:spPr>
        </p:pic>
        <p:sp>
          <p:nvSpPr>
            <p:cNvPr id="4019" name="Object 4019"/>
            <p:cNvSpPr txBox="1"/>
            <p:nvPr/>
          </p:nvSpPr>
          <p:spPr>
            <a:xfrm>
              <a:off x="9966131" y="9915595"/>
              <a:ext cx="2338818" cy="3937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2500" i="0" b="1" dirty="0" smtClean="0" lang="zh-CN">
                  <a:solidFill>
                    <a:srgbClr val="32318C"/>
                  </a:solidFill>
                  <a:latin typeface="OPPOSans-B"/>
                  <a:ea typeface="OPPOSans-B"/>
                </a:rPr>
                <a:t>四线城市</a:t>
              </a:r>
              <a:endParaRPr lang="zh-CN" altLang="en-US"/>
            </a:p>
          </p:txBody>
        </p:sp>
      </p:grpSp>
      <p:grpSp>
        <p:nvGrpSpPr>
          <p:cNvPr id="4020" name="组合 4020"/>
          <p:cNvGrpSpPr/>
          <p:nvPr/>
        </p:nvGrpSpPr>
        <p:grpSpPr>
          <a:xfrm>
            <a:off x="12381199" y="9991795"/>
            <a:ext cx="2559001" cy="393700"/>
            <a:chOff x="12381199" y="9991795"/>
            <a:chExt cx="2559001" cy="393700"/>
          </a:xfrm>
        </p:grpSpPr>
        <p:pic>
          <p:nvPicPr>
            <p:cNvPr id="4021" name="image 4021"/>
            <p:cNvPicPr>
              <a:picLocks noChangeAspect="1"/>
            </p:cNvPicPr>
            <p:nvPr/>
          </p:nvPicPr>
          <p:blipFill>
            <a:blip r:embed="rId4021">
                </a:blip>
            <a:srcRect/>
            <a:stretch>
              <a:fillRect/>
            </a:stretch>
          </p:blipFill>
          <p:spPr>
            <a:xfrm rot="0" flipV="0" flipH="0">
              <a:off x="12381199" y="10052584"/>
              <a:ext cx="259422" cy="259422"/>
            </a:xfrm>
            <a:prstGeom prst="rect">
              <a:avLst/>
            </a:prstGeom>
          </p:spPr>
        </p:pic>
        <p:sp>
          <p:nvSpPr>
            <p:cNvPr id="4022" name="Object 4022"/>
            <p:cNvSpPr txBox="1"/>
            <p:nvPr/>
          </p:nvSpPr>
          <p:spPr>
            <a:xfrm>
              <a:off x="12753781" y="9915595"/>
              <a:ext cx="2338818" cy="3937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2500" i="0" b="1" dirty="0" smtClean="0" lang="zh-CN">
                  <a:solidFill>
                    <a:srgbClr val="32318C"/>
                  </a:solidFill>
                  <a:latin typeface="OPPOSans-B"/>
                  <a:ea typeface="OPPOSans-B"/>
                </a:rPr>
                <a:t>五线城市</a:t>
              </a:r>
              <a:endParaRPr lang="zh-CN" altLang="en-US"/>
            </a:p>
          </p:txBody>
        </p:sp>
      </p:grpSp>
      <p:grpSp>
        <p:nvGrpSpPr>
          <p:cNvPr id="4023" name="组合 4023"/>
          <p:cNvGrpSpPr/>
          <p:nvPr/>
        </p:nvGrpSpPr>
        <p:grpSpPr>
          <a:xfrm>
            <a:off x="6805899" y="9991795"/>
            <a:ext cx="2559001" cy="393700"/>
            <a:chOff x="6805899" y="9991795"/>
            <a:chExt cx="2559001" cy="393700"/>
          </a:xfrm>
        </p:grpSpPr>
        <p:pic>
          <p:nvPicPr>
            <p:cNvPr id="4024" name="image 4024"/>
            <p:cNvPicPr>
              <a:picLocks noChangeAspect="1"/>
            </p:cNvPicPr>
            <p:nvPr/>
          </p:nvPicPr>
          <p:blipFill>
            <a:blip r:embed="rId4024">
                </a:blip>
            <a:srcRect/>
            <a:stretch>
              <a:fillRect/>
            </a:stretch>
          </p:blipFill>
          <p:spPr>
            <a:xfrm rot="0" flipV="0" flipH="0">
              <a:off x="6805899" y="10052584"/>
              <a:ext cx="259422" cy="259422"/>
            </a:xfrm>
            <a:prstGeom prst="rect">
              <a:avLst/>
            </a:prstGeom>
          </p:spPr>
        </p:pic>
        <p:sp>
          <p:nvSpPr>
            <p:cNvPr id="4025" name="Object 4025"/>
            <p:cNvSpPr txBox="1"/>
            <p:nvPr/>
          </p:nvSpPr>
          <p:spPr>
            <a:xfrm>
              <a:off x="7178481" y="9915595"/>
              <a:ext cx="2338818" cy="3937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2500" i="0" b="1" dirty="0" smtClean="0" lang="zh-CN">
                  <a:solidFill>
                    <a:srgbClr val="32318C"/>
                  </a:solidFill>
                  <a:latin typeface="OPPOSans-B"/>
                  <a:ea typeface="OPPOSans-B"/>
                </a:rPr>
                <a:t>三线城市</a:t>
              </a:r>
              <a:endParaRPr lang="zh-CN" altLang="en-US"/>
            </a:p>
          </p:txBody>
        </p:sp>
      </p:grpSp>
      <p:grpSp>
        <p:nvGrpSpPr>
          <p:cNvPr id="4026" name="组合 4026"/>
          <p:cNvGrpSpPr/>
          <p:nvPr/>
        </p:nvGrpSpPr>
        <p:grpSpPr>
          <a:xfrm>
            <a:off x="15439513" y="4470839"/>
            <a:ext cx="7950194" cy="2032000"/>
            <a:chOff x="15439513" y="4470839"/>
            <a:chExt cx="7950194" cy="2032000"/>
          </a:xfrm>
        </p:grpSpPr>
        <p:pic>
          <p:nvPicPr>
            <p:cNvPr id="4027" name="image 4027"/>
            <p:cNvPicPr>
              <a:picLocks noChangeAspect="1"/>
            </p:cNvPicPr>
            <p:nvPr/>
          </p:nvPicPr>
          <p:blipFill>
            <a:blip r:embed="rId4027">
                </a:blip>
            <a:srcRect/>
            <a:stretch>
              <a:fillRect/>
            </a:stretch>
          </p:blipFill>
          <p:spPr>
            <a:xfrm rot="0" flipV="0" flipH="0">
              <a:off x="15439513" y="4650317"/>
              <a:ext cx="152400" cy="152400"/>
            </a:xfrm>
            <a:prstGeom prst="rect">
              <a:avLst/>
            </a:prstGeom>
          </p:spPr>
        </p:pic>
        <p:sp>
          <p:nvSpPr>
            <p:cNvPr id="4028" name="Object 4028"/>
            <p:cNvSpPr txBox="1"/>
            <p:nvPr/>
          </p:nvSpPr>
          <p:spPr>
            <a:xfrm>
              <a:off x="15589645" y="4394639"/>
              <a:ext cx="7952462" cy="2032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淘宝用户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从城市分布上看，淘宝用户群体在城市分布上较为均匀，从一二线大城市到三四五线城市均发生了大量购买，县城郊区人群成为后发崛起的购买主力军。</a:t>
              </a:r>
              <a:endParaRPr lang="zh-CN" altLang="en-US"/>
            </a:p>
          </p:txBody>
        </p:sp>
      </p:grpSp>
      <p:grpSp>
        <p:nvGrpSpPr>
          <p:cNvPr id="4030" name="组合 4030"/>
          <p:cNvGrpSpPr/>
          <p:nvPr/>
        </p:nvGrpSpPr>
        <p:grpSpPr>
          <a:xfrm>
            <a:off x="15439513" y="6940133"/>
            <a:ext cx="7950194" cy="2032000"/>
            <a:chOff x="15439513" y="6940133"/>
            <a:chExt cx="7950194" cy="2032000"/>
          </a:xfrm>
        </p:grpSpPr>
        <p:pic>
          <p:nvPicPr>
            <p:cNvPr id="4031" name="image 4031"/>
            <p:cNvPicPr>
              <a:picLocks noChangeAspect="1"/>
            </p:cNvPicPr>
            <p:nvPr/>
          </p:nvPicPr>
          <p:blipFill>
            <a:blip r:embed="rId4031">
                </a:blip>
            <a:srcRect/>
            <a:stretch>
              <a:fillRect/>
            </a:stretch>
          </p:blipFill>
          <p:spPr>
            <a:xfrm rot="0" flipV="0" flipH="0">
              <a:off x="15439513" y="7119611"/>
              <a:ext cx="152400" cy="152400"/>
            </a:xfrm>
            <a:prstGeom prst="rect">
              <a:avLst/>
            </a:prstGeom>
          </p:spPr>
        </p:pic>
        <p:sp>
          <p:nvSpPr>
            <p:cNvPr id="4032" name="Object 4032"/>
            <p:cNvSpPr txBox="1"/>
            <p:nvPr/>
          </p:nvSpPr>
          <p:spPr>
            <a:xfrm>
              <a:off x="15589645" y="6863933"/>
              <a:ext cx="7952462" cy="2032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京东用户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京东用户主力军为一二线城市白领人群，近年来微信购物不断拉平地域间消费差距，五六线城市用户数提升较多。</a:t>
              </a:r>
              <a:endParaRPr lang="zh-CN" altLang="en-US"/>
            </a:p>
          </p:txBody>
        </p:sp>
      </p:grpSp>
      <p:grpSp>
        <p:nvGrpSpPr>
          <p:cNvPr id="4034" name="组合 4034"/>
          <p:cNvGrpSpPr/>
          <p:nvPr/>
        </p:nvGrpSpPr>
        <p:grpSpPr>
          <a:xfrm>
            <a:off x="15439513" y="9262801"/>
            <a:ext cx="7950194" cy="2032000"/>
            <a:chOff x="15439513" y="9262801"/>
            <a:chExt cx="7950194" cy="2032000"/>
          </a:xfrm>
        </p:grpSpPr>
        <p:pic>
          <p:nvPicPr>
            <p:cNvPr id="4035" name="image 4035"/>
            <p:cNvPicPr>
              <a:picLocks noChangeAspect="1"/>
            </p:cNvPicPr>
            <p:nvPr/>
          </p:nvPicPr>
          <p:blipFill>
            <a:blip r:embed="rId4035">
                </a:blip>
            <a:srcRect/>
            <a:stretch>
              <a:fillRect/>
            </a:stretch>
          </p:blipFill>
          <p:spPr>
            <a:xfrm rot="0" flipV="0" flipH="0">
              <a:off x="15439513" y="9442278"/>
              <a:ext cx="152400" cy="152400"/>
            </a:xfrm>
            <a:prstGeom prst="rect">
              <a:avLst/>
            </a:prstGeom>
          </p:spPr>
        </p:pic>
        <p:sp>
          <p:nvSpPr>
            <p:cNvPr id="4036" name="Object 4036"/>
            <p:cNvSpPr txBox="1"/>
            <p:nvPr/>
          </p:nvSpPr>
          <p:spPr>
            <a:xfrm>
              <a:off x="15589645" y="9186601"/>
              <a:ext cx="7952462" cy="2032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拼多多移动端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从城市分布上看，拼多多在三四五线城市渗透率上相比一二线城市更高，今年的百亿补贴让一二线城市用户也得到了大量提升，口碑也在不断变好。</a:t>
              </a:r>
              <a:endParaRPr lang="zh-CN" altLang="en-US"/>
            </a:p>
          </p:txBody>
        </p:sp>
      </p:grpSp>
      <p:grpSp>
        <p:nvGrpSpPr>
          <p:cNvPr id="4038" name="组合 4038"/>
          <p:cNvGrpSpPr/>
          <p:nvPr/>
        </p:nvGrpSpPr>
        <p:grpSpPr>
          <a:xfrm>
            <a:off x="15439513" y="3385845"/>
            <a:ext cx="5649886" cy="647700"/>
            <a:chOff x="15439513" y="3385845"/>
            <a:chExt cx="5649886" cy="647700"/>
          </a:xfrm>
        </p:grpSpPr>
        <p:pic>
          <p:nvPicPr>
            <p:cNvPr id="4039" name="image 4039"/>
            <p:cNvPicPr>
              <a:picLocks noChangeAspect="1"/>
            </p:cNvPicPr>
            <p:nvPr/>
          </p:nvPicPr>
          <p:blipFill>
            <a:blip r:embed="rId4039">
                </a:blip>
            <a:srcRect/>
            <a:stretch>
              <a:fillRect/>
            </a:stretch>
          </p:blipFill>
          <p:spPr>
            <a:xfrm rot="0" flipV="0" flipH="0">
              <a:off x="15439513" y="3385845"/>
              <a:ext cx="5283212" cy="647700"/>
            </a:xfrm>
            <a:prstGeom prst="rect">
              <a:avLst/>
            </a:prstGeom>
          </p:spPr>
        </p:pic>
        <p:sp>
          <p:nvSpPr>
            <p:cNvPr id="4040" name="Object 4040"/>
            <p:cNvSpPr txBox="1"/>
            <p:nvPr/>
          </p:nvSpPr>
          <p:spPr>
            <a:xfrm>
              <a:off x="15582720" y="3428421"/>
              <a:ext cx="2273259" cy="4572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3000" i="0" b="1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数据结果</a:t>
              </a:r>
              <a:endParaRPr lang="zh-CN" altLang="en-US"/>
            </a:p>
          </p:txBody>
        </p:sp>
        <p:sp>
          <p:nvSpPr>
            <p:cNvPr id="4041" name="Object 4041"/>
            <p:cNvSpPr txBox="1"/>
            <p:nvPr/>
          </p:nvSpPr>
          <p:spPr>
            <a:xfrm>
              <a:off x="17253629" y="3428421"/>
              <a:ext cx="3988170" cy="4572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3000" i="0" b="1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Data structure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image 501"/>
          <p:cNvPicPr>
            <a:picLocks noChangeAspect="1"/>
          </p:cNvPicPr>
          <p:nvPr/>
        </p:nvPicPr>
        <p:blipFill>
          <a:blip r:embed="rId501">
                </a:blip>
          <a:srcRect b="93755"/>
          <a:stretch>
            <a:fillRect/>
          </a:stretch>
        </p:blipFill>
        <p:spPr>
          <a:xfrm rot="0" flipV="0" flipH="0">
            <a:off x="0" y="12859445"/>
            <a:ext cx="24384000" cy="856554"/>
          </a:xfrm>
          <a:prstGeom prst="rect">
            <a:avLst/>
          </a:prstGeom>
        </p:spPr>
      </p:pic>
      <p:pic>
        <p:nvPicPr>
          <p:cNvPr id="502" name="image 502"/>
          <p:cNvPicPr>
            <a:picLocks noChangeAspect="1"/>
          </p:cNvPicPr>
          <p:nvPr/>
        </p:nvPicPr>
        <p:blipFill>
          <a:blip r:embed="rId502">
                </a:blip>
          <a:srcRect/>
          <a:stretch>
            <a:fillRect/>
          </a:stretch>
        </p:blipFill>
        <p:spPr>
          <a:xfrm rot="0" flipV="0" flipH="0">
            <a:off x="0" y="-44496"/>
            <a:ext cx="24541145" cy="1865697"/>
          </a:xfrm>
          <a:prstGeom prst="rect">
            <a:avLst/>
          </a:prstGeom>
        </p:spPr>
      </p:pic>
      <p:sp>
        <p:nvSpPr>
          <p:cNvPr id="503" name="Object 503"/>
          <p:cNvSpPr txBox="1"/>
          <p:nvPr/>
        </p:nvSpPr>
        <p:spPr>
          <a:xfrm>
            <a:off x="436319" y="328190"/>
            <a:ext cx="6641667" cy="609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电商用户画像</a:t>
            </a:r>
            <a:endParaRPr lang="zh-CN" altLang="en-US"/>
          </a:p>
        </p:txBody>
      </p:sp>
      <p:sp>
        <p:nvSpPr>
          <p:cNvPr id="504" name="Object 504"/>
          <p:cNvSpPr txBox="1"/>
          <p:nvPr/>
        </p:nvSpPr>
        <p:spPr>
          <a:xfrm>
            <a:off x="449057" y="1054814"/>
            <a:ext cx="6463010" cy="317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100" i="0" b="1" spc="211" dirty="0" smtClean="0" lang="zh-CN">
                <a:solidFill>
                  <a:srgbClr val="FF64A0"/>
                </a:solidFill>
                <a:latin typeface="OPPOSans-B"/>
                <a:ea typeface="OPPOSans-B"/>
              </a:rPr>
              <a:t>E-commerce Group Research Report</a:t>
            </a:r>
            <a:endParaRPr lang="zh-CN" altLang="en-US"/>
          </a:p>
        </p:txBody>
      </p:sp>
      <p:pic>
        <p:nvPicPr>
          <p:cNvPr id="505" name="image 505"/>
          <p:cNvPicPr>
            <a:picLocks noChangeAspect="1"/>
          </p:cNvPicPr>
          <p:nvPr/>
        </p:nvPicPr>
        <p:blipFill>
          <a:blip r:embed="rId505">
                </a:blip>
          <a:srcRect/>
          <a:stretch>
            <a:fillRect/>
          </a:stretch>
        </p:blipFill>
        <p:spPr>
          <a:xfrm rot="0" flipV="0" flipH="0">
            <a:off x="23019072" y="747893"/>
            <a:ext cx="741271" cy="532194"/>
          </a:xfrm>
          <a:prstGeom prst="rect">
            <a:avLst/>
          </a:prstGeom>
        </p:spPr>
      </p:pic>
      <p:sp>
        <p:nvSpPr>
          <p:cNvPr id="506" name="Object 506"/>
          <p:cNvSpPr txBox="1"/>
          <p:nvPr/>
        </p:nvSpPr>
        <p:spPr>
          <a:xfrm>
            <a:off x="21039170" y="537740"/>
            <a:ext cx="2310287" cy="800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14166"/>
              </a:lnSpc>
            </a:pPr>
            <a:r>
              <a:rPr sz="4600" i="0" b="1" dirty="0" smtClean="0" lang="zh-CN">
                <a:solidFill>
                  <a:srgbClr val="FF64A0"/>
                </a:solidFill>
                <a:latin typeface="OPPOSans-H"/>
                <a:ea typeface="OPPOSans-H"/>
              </a:rPr>
              <a:t>2020</a:t>
            </a:r>
            <a:endParaRPr lang="zh-CN" altLang="en-US"/>
          </a:p>
        </p:txBody>
      </p:sp>
      <p:pic>
        <p:nvPicPr>
          <p:cNvPr id="507" name="image 507"/>
          <p:cNvPicPr>
            <a:picLocks noChangeAspect="1"/>
          </p:cNvPicPr>
          <p:nvPr/>
        </p:nvPicPr>
        <p:blipFill>
          <a:blip r:embed="rId507">
                </a:blip>
          <a:srcRect/>
          <a:stretch>
            <a:fillRect/>
          </a:stretch>
        </p:blipFill>
        <p:spPr>
          <a:xfrm rot="0" flipV="0" flipH="0">
            <a:off x="2195967" y="3410877"/>
            <a:ext cx="10668000" cy="8203804"/>
          </a:xfrm>
          <a:prstGeom prst="rect">
            <a:avLst/>
          </a:prstGeom>
        </p:spPr>
      </p:pic>
      <p:pic>
        <p:nvPicPr>
          <p:cNvPr id="508" name="image 508"/>
          <p:cNvPicPr>
            <a:picLocks noChangeAspect="1"/>
          </p:cNvPicPr>
          <p:nvPr/>
        </p:nvPicPr>
        <p:blipFill>
          <a:blip r:embed="rId508">
                </a:blip>
          <a:srcRect/>
          <a:stretch>
            <a:fillRect/>
          </a:stretch>
        </p:blipFill>
        <p:spPr>
          <a:xfrm rot="0" flipV="0" flipH="0">
            <a:off x="14867287" y="4468922"/>
            <a:ext cx="5283212" cy="647700"/>
          </a:xfrm>
          <a:prstGeom prst="rect">
            <a:avLst/>
          </a:prstGeom>
        </p:spPr>
      </p:pic>
      <p:sp>
        <p:nvSpPr>
          <p:cNvPr id="509" name="Object 509"/>
          <p:cNvSpPr txBox="1"/>
          <p:nvPr/>
        </p:nvSpPr>
        <p:spPr>
          <a:xfrm>
            <a:off x="15010494" y="4511498"/>
            <a:ext cx="2220876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数据结果</a:t>
            </a:r>
            <a:endParaRPr lang="zh-CN" altLang="en-US"/>
          </a:p>
        </p:txBody>
      </p:sp>
      <p:sp>
        <p:nvSpPr>
          <p:cNvPr id="5010" name="Object 5010"/>
          <p:cNvSpPr txBox="1"/>
          <p:nvPr/>
        </p:nvSpPr>
        <p:spPr>
          <a:xfrm>
            <a:off x="16681403" y="4511498"/>
            <a:ext cx="3778641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Data structure</a:t>
            </a:r>
            <a:endParaRPr lang="zh-CN" altLang="en-US"/>
          </a:p>
        </p:txBody>
      </p:sp>
      <p:grpSp>
        <p:nvGrpSpPr>
          <p:cNvPr id="5011" name="组合 5011"/>
          <p:cNvGrpSpPr/>
          <p:nvPr/>
        </p:nvGrpSpPr>
        <p:grpSpPr>
          <a:xfrm>
            <a:off x="14867287" y="5556293"/>
            <a:ext cx="7772209" cy="2032000"/>
            <a:chOff x="14867287" y="5556293"/>
            <a:chExt cx="7772209" cy="2032000"/>
          </a:xfrm>
        </p:grpSpPr>
        <p:pic>
          <p:nvPicPr>
            <p:cNvPr id="5012" name="image 5012"/>
            <p:cNvPicPr>
              <a:picLocks noChangeAspect="1"/>
            </p:cNvPicPr>
            <p:nvPr/>
          </p:nvPicPr>
          <p:blipFill>
            <a:blip r:embed="rId5012">
                </a:blip>
            <a:srcRect/>
            <a:stretch>
              <a:fillRect/>
            </a:stretch>
          </p:blipFill>
          <p:spPr>
            <a:xfrm rot="0" flipV="0" flipH="0">
              <a:off x="14867287" y="5735771"/>
              <a:ext cx="152400" cy="152400"/>
            </a:xfrm>
            <a:prstGeom prst="rect">
              <a:avLst/>
            </a:prstGeom>
          </p:spPr>
        </p:pic>
        <p:sp>
          <p:nvSpPr>
            <p:cNvPr id="5013" name="Object 5013"/>
            <p:cNvSpPr txBox="1"/>
            <p:nvPr/>
          </p:nvSpPr>
          <p:spPr>
            <a:xfrm>
              <a:off x="15017420" y="5480093"/>
              <a:ext cx="7774476" cy="2032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性别占比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拼多多用户中，女性占比高于淘宝和京东，淘宝也以女性用户为主,京东男性用户多余女性用户。女性用户对价格更敏感，对比男性来说通常购物需求更旺盛。</a:t>
              </a:r>
              <a:endParaRPr lang="zh-CN" altLang="en-US"/>
            </a:p>
          </p:txBody>
        </p:sp>
      </p:grpSp>
      <p:grpSp>
        <p:nvGrpSpPr>
          <p:cNvPr id="5015" name="组合 5015"/>
          <p:cNvGrpSpPr/>
          <p:nvPr/>
        </p:nvGrpSpPr>
        <p:grpSpPr>
          <a:xfrm>
            <a:off x="14867287" y="8179723"/>
            <a:ext cx="8329770" cy="2032000"/>
            <a:chOff x="14867287" y="8179723"/>
            <a:chExt cx="8329770" cy="2032000"/>
          </a:xfrm>
        </p:grpSpPr>
        <p:pic>
          <p:nvPicPr>
            <p:cNvPr id="5016" name="image 5016"/>
            <p:cNvPicPr>
              <a:picLocks noChangeAspect="1"/>
            </p:cNvPicPr>
            <p:nvPr/>
          </p:nvPicPr>
          <p:blipFill>
            <a:blip r:embed="rId5016">
                </a:blip>
            <a:srcRect/>
            <a:stretch>
              <a:fillRect/>
            </a:stretch>
          </p:blipFill>
          <p:spPr>
            <a:xfrm rot="0" flipV="0" flipH="0">
              <a:off x="14867287" y="8359201"/>
              <a:ext cx="152400" cy="152400"/>
            </a:xfrm>
            <a:prstGeom prst="rect">
              <a:avLst/>
            </a:prstGeom>
          </p:spPr>
        </p:pic>
        <p:sp>
          <p:nvSpPr>
            <p:cNvPr id="5017" name="Object 5017"/>
            <p:cNvSpPr txBox="1"/>
            <p:nvPr/>
          </p:nvSpPr>
          <p:spPr>
            <a:xfrm>
              <a:off x="15017420" y="8103523"/>
              <a:ext cx="8332037" cy="2032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重合现象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年龄、地域、性别分布上，拼多多和淘宝有高度重合现象，拼多多用户中高达80%的用户是淘宝用户，因此需要对平台用户进行去重统计来获得比较准确的用户数量。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image 601"/>
          <p:cNvPicPr>
            <a:picLocks noChangeAspect="1"/>
          </p:cNvPicPr>
          <p:nvPr/>
        </p:nvPicPr>
        <p:blipFill>
          <a:blip r:embed="rId601">
                </a:blip>
          <a:srcRect b="93755"/>
          <a:stretch>
            <a:fillRect/>
          </a:stretch>
        </p:blipFill>
        <p:spPr>
          <a:xfrm rot="0" flipV="0" flipH="0">
            <a:off x="0" y="12859445"/>
            <a:ext cx="24384000" cy="856554"/>
          </a:xfrm>
          <a:prstGeom prst="rect">
            <a:avLst/>
          </a:prstGeom>
        </p:spPr>
      </p:pic>
      <p:pic>
        <p:nvPicPr>
          <p:cNvPr id="602" name="image 602"/>
          <p:cNvPicPr>
            <a:picLocks noChangeAspect="1"/>
          </p:cNvPicPr>
          <p:nvPr/>
        </p:nvPicPr>
        <p:blipFill>
          <a:blip r:embed="rId602">
                </a:blip>
          <a:srcRect/>
          <a:stretch>
            <a:fillRect/>
          </a:stretch>
        </p:blipFill>
        <p:spPr>
          <a:xfrm rot="0" flipV="0" flipH="0">
            <a:off x="0" y="-44496"/>
            <a:ext cx="24541145" cy="1865697"/>
          </a:xfrm>
          <a:prstGeom prst="rect">
            <a:avLst/>
          </a:prstGeom>
        </p:spPr>
      </p:pic>
      <p:sp>
        <p:nvSpPr>
          <p:cNvPr id="603" name="Object 603"/>
          <p:cNvSpPr txBox="1"/>
          <p:nvPr/>
        </p:nvSpPr>
        <p:spPr>
          <a:xfrm>
            <a:off x="436319" y="328190"/>
            <a:ext cx="6641667" cy="609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电商用户画像</a:t>
            </a:r>
            <a:endParaRPr lang="zh-CN" altLang="en-US"/>
          </a:p>
        </p:txBody>
      </p:sp>
      <p:sp>
        <p:nvSpPr>
          <p:cNvPr id="604" name="Object 604"/>
          <p:cNvSpPr txBox="1"/>
          <p:nvPr/>
        </p:nvSpPr>
        <p:spPr>
          <a:xfrm>
            <a:off x="449057" y="1054814"/>
            <a:ext cx="6463010" cy="317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100" i="0" b="1" spc="211" dirty="0" smtClean="0" lang="zh-CN">
                <a:solidFill>
                  <a:srgbClr val="FF64A0"/>
                </a:solidFill>
                <a:latin typeface="OPPOSans-B"/>
                <a:ea typeface="OPPOSans-B"/>
              </a:rPr>
              <a:t>E-commerce Group Research Report</a:t>
            </a:r>
            <a:endParaRPr lang="zh-CN" altLang="en-US"/>
          </a:p>
        </p:txBody>
      </p:sp>
      <p:pic>
        <p:nvPicPr>
          <p:cNvPr id="605" name="image 605"/>
          <p:cNvPicPr>
            <a:picLocks noChangeAspect="1"/>
          </p:cNvPicPr>
          <p:nvPr/>
        </p:nvPicPr>
        <p:blipFill>
          <a:blip r:embed="rId605">
                </a:blip>
          <a:srcRect/>
          <a:stretch>
            <a:fillRect/>
          </a:stretch>
        </p:blipFill>
        <p:spPr>
          <a:xfrm rot="0" flipV="0" flipH="0">
            <a:off x="23019072" y="747893"/>
            <a:ext cx="741271" cy="532194"/>
          </a:xfrm>
          <a:prstGeom prst="rect">
            <a:avLst/>
          </a:prstGeom>
        </p:spPr>
      </p:pic>
      <p:sp>
        <p:nvSpPr>
          <p:cNvPr id="606" name="Object 606"/>
          <p:cNvSpPr txBox="1"/>
          <p:nvPr/>
        </p:nvSpPr>
        <p:spPr>
          <a:xfrm>
            <a:off x="21039170" y="537740"/>
            <a:ext cx="2310287" cy="800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14166"/>
              </a:lnSpc>
            </a:pPr>
            <a:r>
              <a:rPr sz="4600" i="0" b="1" dirty="0" smtClean="0" lang="zh-CN">
                <a:solidFill>
                  <a:srgbClr val="FF64A0"/>
                </a:solidFill>
                <a:latin typeface="OPPOSans-H"/>
                <a:ea typeface="OPPOSans-H"/>
              </a:rPr>
              <a:t>2020</a:t>
            </a:r>
            <a:endParaRPr lang="zh-CN" altLang="en-US"/>
          </a:p>
        </p:txBody>
      </p:sp>
      <p:pic>
        <p:nvPicPr>
          <p:cNvPr id="607" name="image 607"/>
          <p:cNvPicPr>
            <a:picLocks noChangeAspect="1"/>
          </p:cNvPicPr>
          <p:nvPr/>
        </p:nvPicPr>
        <p:blipFill>
          <a:blip r:embed="rId607">
                </a:blip>
          <a:srcRect/>
          <a:stretch>
            <a:fillRect/>
          </a:stretch>
        </p:blipFill>
        <p:spPr>
          <a:xfrm rot="0" flipV="0" flipH="0">
            <a:off x="9049916" y="3109212"/>
            <a:ext cx="14339791" cy="8462221"/>
          </a:xfrm>
          <a:prstGeom prst="rect">
            <a:avLst/>
          </a:prstGeom>
        </p:spPr>
      </p:pic>
      <p:pic>
        <p:nvPicPr>
          <p:cNvPr id="608" name="image 608"/>
          <p:cNvPicPr>
            <a:picLocks noChangeAspect="1"/>
          </p:cNvPicPr>
          <p:nvPr/>
        </p:nvPicPr>
        <p:blipFill>
          <a:blip r:embed="rId608">
                </a:blip>
          <a:srcRect/>
          <a:stretch>
            <a:fillRect/>
          </a:stretch>
        </p:blipFill>
        <p:spPr>
          <a:xfrm rot="0" flipV="0" flipH="0">
            <a:off x="1459545" y="6125131"/>
            <a:ext cx="5283212" cy="647700"/>
          </a:xfrm>
          <a:prstGeom prst="rect">
            <a:avLst/>
          </a:prstGeom>
        </p:spPr>
      </p:pic>
      <p:sp>
        <p:nvSpPr>
          <p:cNvPr id="609" name="Object 609"/>
          <p:cNvSpPr txBox="1"/>
          <p:nvPr/>
        </p:nvSpPr>
        <p:spPr>
          <a:xfrm>
            <a:off x="1602751" y="6167706"/>
            <a:ext cx="2197651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数据结果</a:t>
            </a:r>
            <a:endParaRPr lang="zh-CN" altLang="en-US"/>
          </a:p>
        </p:txBody>
      </p:sp>
      <p:sp>
        <p:nvSpPr>
          <p:cNvPr id="6010" name="Object 6010"/>
          <p:cNvSpPr txBox="1"/>
          <p:nvPr/>
        </p:nvSpPr>
        <p:spPr>
          <a:xfrm>
            <a:off x="3273660" y="6167706"/>
            <a:ext cx="3621493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Data structure</a:t>
            </a:r>
            <a:endParaRPr lang="zh-CN" altLang="en-US"/>
          </a:p>
        </p:txBody>
      </p:sp>
      <p:grpSp>
        <p:nvGrpSpPr>
          <p:cNvPr id="6011" name="组合 6011"/>
          <p:cNvGrpSpPr/>
          <p:nvPr/>
        </p:nvGrpSpPr>
        <p:grpSpPr>
          <a:xfrm>
            <a:off x="1459545" y="7212501"/>
            <a:ext cx="6370574" cy="2032000"/>
            <a:chOff x="1459545" y="7212501"/>
            <a:chExt cx="6370574" cy="2032000"/>
          </a:xfrm>
        </p:grpSpPr>
        <p:pic>
          <p:nvPicPr>
            <p:cNvPr id="6012" name="image 6012"/>
            <p:cNvPicPr>
              <a:picLocks noChangeAspect="1"/>
            </p:cNvPicPr>
            <p:nvPr/>
          </p:nvPicPr>
          <p:blipFill>
            <a:blip r:embed="rId6012">
                </a:blip>
            <a:srcRect/>
            <a:stretch>
              <a:fillRect/>
            </a:stretch>
          </p:blipFill>
          <p:spPr>
            <a:xfrm rot="0" flipV="0" flipH="0">
              <a:off x="1459545" y="7391979"/>
              <a:ext cx="152400" cy="152400"/>
            </a:xfrm>
            <a:prstGeom prst="rect">
              <a:avLst/>
            </a:prstGeom>
          </p:spPr>
        </p:pic>
        <p:sp>
          <p:nvSpPr>
            <p:cNvPr id="6013" name="Object 6013"/>
            <p:cNvSpPr txBox="1"/>
            <p:nvPr/>
          </p:nvSpPr>
          <p:spPr>
            <a:xfrm>
              <a:off x="1609677" y="7136301"/>
              <a:ext cx="6372841" cy="2032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用户文化程度分析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拼多多用户学历对标淘宝、京东偏低，其中高中及以下学历用户比淘宝、京东多20%，同时有部分用户在此之前没有接触过网购。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image 701"/>
          <p:cNvPicPr>
            <a:picLocks noChangeAspect="1"/>
          </p:cNvPicPr>
          <p:nvPr/>
        </p:nvPicPr>
        <p:blipFill>
          <a:blip r:embed="rId701">
                </a:blip>
          <a:srcRect b="93755"/>
          <a:stretch>
            <a:fillRect/>
          </a:stretch>
        </p:blipFill>
        <p:spPr>
          <a:xfrm rot="0" flipV="0" flipH="0">
            <a:off x="0" y="12859445"/>
            <a:ext cx="24384000" cy="856554"/>
          </a:xfrm>
          <a:prstGeom prst="rect">
            <a:avLst/>
          </a:prstGeom>
        </p:spPr>
      </p:pic>
      <p:pic>
        <p:nvPicPr>
          <p:cNvPr id="702" name="image 702"/>
          <p:cNvPicPr>
            <a:picLocks noChangeAspect="1"/>
          </p:cNvPicPr>
          <p:nvPr/>
        </p:nvPicPr>
        <p:blipFill>
          <a:blip r:embed="rId702">
                </a:blip>
          <a:srcRect/>
          <a:stretch>
            <a:fillRect/>
          </a:stretch>
        </p:blipFill>
        <p:spPr>
          <a:xfrm rot="0" flipV="0" flipH="0">
            <a:off x="0" y="-44496"/>
            <a:ext cx="24541145" cy="1865697"/>
          </a:xfrm>
          <a:prstGeom prst="rect">
            <a:avLst/>
          </a:prstGeom>
        </p:spPr>
      </p:pic>
      <p:sp>
        <p:nvSpPr>
          <p:cNvPr id="703" name="Object 703"/>
          <p:cNvSpPr txBox="1"/>
          <p:nvPr/>
        </p:nvSpPr>
        <p:spPr>
          <a:xfrm>
            <a:off x="436319" y="328190"/>
            <a:ext cx="6641667" cy="609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电商用户画像</a:t>
            </a:r>
            <a:endParaRPr lang="zh-CN" altLang="en-US"/>
          </a:p>
        </p:txBody>
      </p:sp>
      <p:sp>
        <p:nvSpPr>
          <p:cNvPr id="704" name="Object 704"/>
          <p:cNvSpPr txBox="1"/>
          <p:nvPr/>
        </p:nvSpPr>
        <p:spPr>
          <a:xfrm>
            <a:off x="449057" y="1054814"/>
            <a:ext cx="6463010" cy="317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100" i="0" b="1" spc="211" dirty="0" smtClean="0" lang="zh-CN">
                <a:solidFill>
                  <a:srgbClr val="FF64A0"/>
                </a:solidFill>
                <a:latin typeface="OPPOSans-B"/>
                <a:ea typeface="OPPOSans-B"/>
              </a:rPr>
              <a:t>E-commerce Group Research Report</a:t>
            </a:r>
            <a:endParaRPr lang="zh-CN" altLang="en-US"/>
          </a:p>
        </p:txBody>
      </p:sp>
      <p:pic>
        <p:nvPicPr>
          <p:cNvPr id="705" name="image 705"/>
          <p:cNvPicPr>
            <a:picLocks noChangeAspect="1"/>
          </p:cNvPicPr>
          <p:nvPr/>
        </p:nvPicPr>
        <p:blipFill>
          <a:blip r:embed="rId705">
                </a:blip>
          <a:srcRect/>
          <a:stretch>
            <a:fillRect/>
          </a:stretch>
        </p:blipFill>
        <p:spPr>
          <a:xfrm rot="0" flipV="0" flipH="0">
            <a:off x="23019072" y="747893"/>
            <a:ext cx="741271" cy="532194"/>
          </a:xfrm>
          <a:prstGeom prst="rect">
            <a:avLst/>
          </a:prstGeom>
        </p:spPr>
      </p:pic>
      <p:sp>
        <p:nvSpPr>
          <p:cNvPr id="706" name="Object 706"/>
          <p:cNvSpPr txBox="1"/>
          <p:nvPr/>
        </p:nvSpPr>
        <p:spPr>
          <a:xfrm>
            <a:off x="21039170" y="537740"/>
            <a:ext cx="2310287" cy="800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14166"/>
              </a:lnSpc>
            </a:pPr>
            <a:r>
              <a:rPr sz="4600" i="0" b="1" dirty="0" smtClean="0" lang="zh-CN">
                <a:solidFill>
                  <a:srgbClr val="FF64A0"/>
                </a:solidFill>
                <a:latin typeface="OPPOSans-H"/>
                <a:ea typeface="OPPOSans-H"/>
              </a:rPr>
              <a:t>2020</a:t>
            </a:r>
            <a:endParaRPr lang="zh-CN" altLang="en-US"/>
          </a:p>
        </p:txBody>
      </p:sp>
      <p:pic>
        <p:nvPicPr>
          <p:cNvPr id="707" name="image 707"/>
          <p:cNvPicPr>
            <a:picLocks noChangeAspect="1"/>
          </p:cNvPicPr>
          <p:nvPr/>
        </p:nvPicPr>
        <p:blipFill>
          <a:blip r:embed="rId707">
                </a:blip>
          <a:srcRect/>
          <a:stretch>
            <a:fillRect/>
          </a:stretch>
        </p:blipFill>
        <p:spPr>
          <a:xfrm rot="0" flipV="0" flipH="0">
            <a:off x="9600239" y="2446553"/>
            <a:ext cx="13423955" cy="9787539"/>
          </a:xfrm>
          <a:prstGeom prst="rect">
            <a:avLst/>
          </a:prstGeom>
        </p:spPr>
      </p:pic>
      <p:pic>
        <p:nvPicPr>
          <p:cNvPr id="708" name="image 708"/>
          <p:cNvPicPr>
            <a:picLocks noChangeAspect="1"/>
          </p:cNvPicPr>
          <p:nvPr/>
        </p:nvPicPr>
        <p:blipFill>
          <a:blip r:embed="rId708">
                </a:blip>
          <a:srcRect/>
          <a:stretch>
            <a:fillRect/>
          </a:stretch>
        </p:blipFill>
        <p:spPr>
          <a:xfrm rot="0" flipV="0" flipH="0">
            <a:off x="1538804" y="4764638"/>
            <a:ext cx="5283212" cy="647700"/>
          </a:xfrm>
          <a:prstGeom prst="rect">
            <a:avLst/>
          </a:prstGeom>
        </p:spPr>
      </p:pic>
      <p:sp>
        <p:nvSpPr>
          <p:cNvPr id="709" name="Object 709"/>
          <p:cNvSpPr txBox="1"/>
          <p:nvPr/>
        </p:nvSpPr>
        <p:spPr>
          <a:xfrm>
            <a:off x="1682010" y="4807213"/>
            <a:ext cx="2197651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数据结果</a:t>
            </a:r>
            <a:endParaRPr lang="zh-CN" altLang="en-US"/>
          </a:p>
        </p:txBody>
      </p:sp>
      <p:sp>
        <p:nvSpPr>
          <p:cNvPr id="7010" name="Object 7010"/>
          <p:cNvSpPr txBox="1"/>
          <p:nvPr/>
        </p:nvSpPr>
        <p:spPr>
          <a:xfrm>
            <a:off x="3352920" y="4807213"/>
            <a:ext cx="3621493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Data structure</a:t>
            </a:r>
            <a:endParaRPr lang="zh-CN" altLang="en-US"/>
          </a:p>
        </p:txBody>
      </p:sp>
      <p:grpSp>
        <p:nvGrpSpPr>
          <p:cNvPr id="7011" name="组合 7011"/>
          <p:cNvGrpSpPr/>
          <p:nvPr/>
        </p:nvGrpSpPr>
        <p:grpSpPr>
          <a:xfrm>
            <a:off x="1538804" y="5852008"/>
            <a:ext cx="7327245" cy="4064000"/>
            <a:chOff x="1538804" y="5852008"/>
            <a:chExt cx="7327245" cy="4064000"/>
          </a:xfrm>
        </p:grpSpPr>
        <p:pic>
          <p:nvPicPr>
            <p:cNvPr id="7012" name="image 7012"/>
            <p:cNvPicPr>
              <a:picLocks noChangeAspect="1"/>
            </p:cNvPicPr>
            <p:nvPr/>
          </p:nvPicPr>
          <p:blipFill>
            <a:blip r:embed="rId7012">
                </a:blip>
            <a:srcRect/>
            <a:stretch>
              <a:fillRect/>
            </a:stretch>
          </p:blipFill>
          <p:spPr>
            <a:xfrm rot="0" flipV="0" flipH="0">
              <a:off x="1538804" y="6031486"/>
              <a:ext cx="152400" cy="152400"/>
            </a:xfrm>
            <a:prstGeom prst="rect">
              <a:avLst/>
            </a:prstGeom>
          </p:spPr>
        </p:pic>
        <p:sp>
          <p:nvSpPr>
            <p:cNvPr id="7013" name="Object 7013"/>
            <p:cNvSpPr txBox="1"/>
            <p:nvPr/>
          </p:nvSpPr>
          <p:spPr>
            <a:xfrm>
              <a:off x="1688936" y="5775808"/>
              <a:ext cx="7329513" cy="4064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用户年龄分布</a:t>
              </a:r>
              <a:endParaRPr lang="zh-CN" altLang="en-US" sz="2500"/>
            </a:p>
            <a:p>
              <a:pPr algn="l">
                <a:lnSpc>
                  <a:spcPct val="133333"/>
                </a:lnSpc>
              </a:pP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在年龄上，26-35岁的用户占比最大.这部分用户正处于消费需求旺盛时期，但是薪资和积蓄相对较为薄弱，对价格也更敏感。</a:t>
              </a:r>
              <a:endParaRPr lang="zh-CN" altLang="en-US" sz="2500"/>
            </a:p>
            <a:p>
              <a:pPr algn="l">
                <a:lnSpc>
                  <a:spcPct val="133333"/>
                </a:lnSpc>
              </a:pP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35岁以上的用户积累相对较少，这部分用户相对网购频率降低，也更注重商品质量，对价格接受度高，习惯通过线下购买。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1" name="image 801"/>
          <p:cNvPicPr>
            <a:picLocks noChangeAspect="1"/>
          </p:cNvPicPr>
          <p:nvPr/>
        </p:nvPicPr>
        <p:blipFill>
          <a:blip r:embed="rId801">
                </a:blip>
          <a:srcRect b="93755"/>
          <a:stretch>
            <a:fillRect/>
          </a:stretch>
        </p:blipFill>
        <p:spPr>
          <a:xfrm rot="0" flipV="0" flipH="0">
            <a:off x="0" y="12859445"/>
            <a:ext cx="24384000" cy="856554"/>
          </a:xfrm>
          <a:prstGeom prst="rect">
            <a:avLst/>
          </a:prstGeom>
        </p:spPr>
      </p:pic>
      <p:pic>
        <p:nvPicPr>
          <p:cNvPr id="802" name="image 802"/>
          <p:cNvPicPr>
            <a:picLocks noChangeAspect="1"/>
          </p:cNvPicPr>
          <p:nvPr/>
        </p:nvPicPr>
        <p:blipFill>
          <a:blip r:embed="rId802">
                </a:blip>
          <a:srcRect/>
          <a:stretch>
            <a:fillRect/>
          </a:stretch>
        </p:blipFill>
        <p:spPr>
          <a:xfrm rot="0" flipV="0" flipH="0">
            <a:off x="0" y="-44496"/>
            <a:ext cx="24541145" cy="1865697"/>
          </a:xfrm>
          <a:prstGeom prst="rect">
            <a:avLst/>
          </a:prstGeom>
        </p:spPr>
      </p:pic>
      <p:sp>
        <p:nvSpPr>
          <p:cNvPr id="803" name="Object 803"/>
          <p:cNvSpPr txBox="1"/>
          <p:nvPr/>
        </p:nvSpPr>
        <p:spPr>
          <a:xfrm>
            <a:off x="436319" y="328190"/>
            <a:ext cx="6641667" cy="609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用户职业分布</a:t>
            </a:r>
            <a:endParaRPr lang="zh-CN" altLang="en-US"/>
          </a:p>
        </p:txBody>
      </p:sp>
      <p:sp>
        <p:nvSpPr>
          <p:cNvPr id="804" name="Object 804"/>
          <p:cNvSpPr txBox="1"/>
          <p:nvPr/>
        </p:nvSpPr>
        <p:spPr>
          <a:xfrm>
            <a:off x="449057" y="1054814"/>
            <a:ext cx="6463010" cy="317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100" i="0" b="1" spc="211" dirty="0" smtClean="0" lang="zh-CN">
                <a:solidFill>
                  <a:srgbClr val="FF64A0"/>
                </a:solidFill>
                <a:latin typeface="OPPOSans-B"/>
                <a:ea typeface="OPPOSans-B"/>
              </a:rPr>
              <a:t>E-commerce Group Research Report</a:t>
            </a:r>
            <a:endParaRPr lang="zh-CN" altLang="en-US"/>
          </a:p>
        </p:txBody>
      </p:sp>
      <p:pic>
        <p:nvPicPr>
          <p:cNvPr id="805" name="image 805"/>
          <p:cNvPicPr>
            <a:picLocks noChangeAspect="1"/>
          </p:cNvPicPr>
          <p:nvPr/>
        </p:nvPicPr>
        <p:blipFill>
          <a:blip r:embed="rId805">
                </a:blip>
          <a:srcRect/>
          <a:stretch>
            <a:fillRect/>
          </a:stretch>
        </p:blipFill>
        <p:spPr>
          <a:xfrm rot="0" flipV="0" flipH="0">
            <a:off x="23019072" y="747893"/>
            <a:ext cx="741271" cy="532194"/>
          </a:xfrm>
          <a:prstGeom prst="rect">
            <a:avLst/>
          </a:prstGeom>
        </p:spPr>
      </p:pic>
      <p:sp>
        <p:nvSpPr>
          <p:cNvPr id="806" name="Object 806"/>
          <p:cNvSpPr txBox="1"/>
          <p:nvPr/>
        </p:nvSpPr>
        <p:spPr>
          <a:xfrm>
            <a:off x="21039170" y="537740"/>
            <a:ext cx="2310287" cy="800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14166"/>
              </a:lnSpc>
            </a:pPr>
            <a:r>
              <a:rPr sz="4600" i="0" b="1" dirty="0" smtClean="0" lang="zh-CN">
                <a:solidFill>
                  <a:srgbClr val="FF64A0"/>
                </a:solidFill>
                <a:latin typeface="OPPOSans-H"/>
                <a:ea typeface="OPPOSans-H"/>
              </a:rPr>
              <a:t>2020</a:t>
            </a:r>
            <a:endParaRPr lang="zh-CN" altLang="en-US"/>
          </a:p>
        </p:txBody>
      </p:sp>
      <p:pic>
        <p:nvPicPr>
          <p:cNvPr id="807" name="image 807"/>
          <p:cNvPicPr>
            <a:picLocks noChangeAspect="1"/>
          </p:cNvPicPr>
          <p:nvPr/>
        </p:nvPicPr>
        <p:blipFill>
          <a:blip r:embed="rId807">
                </a:blip>
          <a:srcRect/>
          <a:stretch>
            <a:fillRect/>
          </a:stretch>
        </p:blipFill>
        <p:spPr>
          <a:xfrm rot="0" flipV="0" flipH="0">
            <a:off x="12986096" y="2461870"/>
            <a:ext cx="9631120" cy="6431867"/>
          </a:xfrm>
          <a:prstGeom prst="rect">
            <a:avLst/>
          </a:prstGeom>
        </p:spPr>
      </p:pic>
      <p:pic>
        <p:nvPicPr>
          <p:cNvPr id="808" name="image 808"/>
          <p:cNvPicPr>
            <a:picLocks noChangeAspect="1"/>
          </p:cNvPicPr>
          <p:nvPr/>
        </p:nvPicPr>
        <p:blipFill>
          <a:blip r:embed="rId808">
                </a:blip>
          <a:srcRect/>
          <a:stretch>
            <a:fillRect/>
          </a:stretch>
        </p:blipFill>
        <p:spPr>
          <a:xfrm rot="0" flipV="0" flipH="0">
            <a:off x="1696368" y="2461870"/>
            <a:ext cx="9522944" cy="6431866"/>
          </a:xfrm>
          <a:prstGeom prst="rect">
            <a:avLst/>
          </a:prstGeom>
        </p:spPr>
      </p:pic>
      <p:grpSp>
        <p:nvGrpSpPr>
          <p:cNvPr id="809" name="组合 809"/>
          <p:cNvGrpSpPr/>
          <p:nvPr/>
        </p:nvGrpSpPr>
        <p:grpSpPr>
          <a:xfrm>
            <a:off x="14029768" y="10155525"/>
            <a:ext cx="7772209" cy="2032000"/>
            <a:chOff x="14029768" y="10155525"/>
            <a:chExt cx="7772209" cy="2032000"/>
          </a:xfrm>
        </p:grpSpPr>
        <p:pic>
          <p:nvPicPr>
            <p:cNvPr id="8010" name="image 8010"/>
            <p:cNvPicPr>
              <a:picLocks noChangeAspect="1"/>
            </p:cNvPicPr>
            <p:nvPr/>
          </p:nvPicPr>
          <p:blipFill>
            <a:blip r:embed="rId8010">
                </a:blip>
            <a:srcRect/>
            <a:stretch>
              <a:fillRect/>
            </a:stretch>
          </p:blipFill>
          <p:spPr>
            <a:xfrm rot="0" flipV="0" flipH="0">
              <a:off x="14029768" y="10335003"/>
              <a:ext cx="152400" cy="152400"/>
            </a:xfrm>
            <a:prstGeom prst="rect">
              <a:avLst/>
            </a:prstGeom>
          </p:spPr>
        </p:pic>
        <p:sp>
          <p:nvSpPr>
            <p:cNvPr id="8011" name="Object 8011"/>
            <p:cNvSpPr txBox="1"/>
            <p:nvPr/>
          </p:nvSpPr>
          <p:spPr>
            <a:xfrm>
              <a:off x="14179901" y="10079325"/>
              <a:ext cx="7774476" cy="2032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拼多多用户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拼多多集中于年轻的学生教育人群、二三线城市收入水平较低的职场人群，相对购物欲旺盛但是客单价低，购买水平相对较低。</a:t>
              </a:r>
              <a:endParaRPr lang="zh-CN" altLang="en-US"/>
            </a:p>
          </p:txBody>
        </p:sp>
      </p:grpSp>
      <p:grpSp>
        <p:nvGrpSpPr>
          <p:cNvPr id="8013" name="组合 8013"/>
          <p:cNvGrpSpPr/>
          <p:nvPr/>
        </p:nvGrpSpPr>
        <p:grpSpPr>
          <a:xfrm>
            <a:off x="2470755" y="10663525"/>
            <a:ext cx="8329770" cy="1524000"/>
            <a:chOff x="2470755" y="10663525"/>
            <a:chExt cx="8329770" cy="1524000"/>
          </a:xfrm>
        </p:grpSpPr>
        <p:pic>
          <p:nvPicPr>
            <p:cNvPr id="8014" name="image 8014"/>
            <p:cNvPicPr>
              <a:picLocks noChangeAspect="1"/>
            </p:cNvPicPr>
            <p:nvPr/>
          </p:nvPicPr>
          <p:blipFill>
            <a:blip r:embed="rId8014">
                </a:blip>
            <a:srcRect/>
            <a:stretch>
              <a:fillRect/>
            </a:stretch>
          </p:blipFill>
          <p:spPr>
            <a:xfrm rot="0" flipV="0" flipH="0">
              <a:off x="2470755" y="10843003"/>
              <a:ext cx="152400" cy="152400"/>
            </a:xfrm>
            <a:prstGeom prst="rect">
              <a:avLst/>
            </a:prstGeom>
          </p:spPr>
        </p:pic>
        <p:sp>
          <p:nvSpPr>
            <p:cNvPr id="8015" name="Object 8015"/>
            <p:cNvSpPr txBox="1"/>
            <p:nvPr/>
          </p:nvSpPr>
          <p:spPr>
            <a:xfrm>
              <a:off x="2620887" y="10587325"/>
              <a:ext cx="8332037" cy="1524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D3CA7"/>
                  </a:solidFill>
                  <a:latin typeface="OPPOSans-B"/>
                  <a:ea typeface="OPPOSans-B"/>
                </a:rPr>
                <a:t>淘宝/京东/天猫用户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D3CA7"/>
                  </a:solidFill>
                  <a:latin typeface="OPPOSans-R"/>
                  <a:ea typeface="OPPOSans-R"/>
                </a:rPr>
                <a:t>京东和天猫的人群定位较高，通常来源于对价格敏感度低、注重商品质量的高收入人群，客单价相对较高。</a:t>
              </a:r>
              <a:endParaRPr lang="zh-CN" altLang="en-US"/>
            </a:p>
          </p:txBody>
        </p:sp>
      </p:grpSp>
      <p:grpSp>
        <p:nvGrpSpPr>
          <p:cNvPr id="8017" name="组合 8017"/>
          <p:cNvGrpSpPr/>
          <p:nvPr/>
        </p:nvGrpSpPr>
        <p:grpSpPr>
          <a:xfrm>
            <a:off x="2470755" y="9343905"/>
            <a:ext cx="5440356" cy="647700"/>
            <a:chOff x="2470755" y="9343905"/>
            <a:chExt cx="5440356" cy="647700"/>
          </a:xfrm>
        </p:grpSpPr>
        <p:pic>
          <p:nvPicPr>
            <p:cNvPr id="8018" name="image 8018"/>
            <p:cNvPicPr>
              <a:picLocks noChangeAspect="1"/>
            </p:cNvPicPr>
            <p:nvPr/>
          </p:nvPicPr>
          <p:blipFill>
            <a:blip r:embed="rId8018">
                </a:blip>
            <a:srcRect/>
            <a:stretch>
              <a:fillRect/>
            </a:stretch>
          </p:blipFill>
          <p:spPr>
            <a:xfrm rot="0" flipV="0" flipH="0">
              <a:off x="2470755" y="9343905"/>
              <a:ext cx="5283212" cy="647700"/>
            </a:xfrm>
            <a:prstGeom prst="rect">
              <a:avLst/>
            </a:prstGeom>
          </p:spPr>
        </p:pic>
        <p:sp>
          <p:nvSpPr>
            <p:cNvPr id="8019" name="Object 8019"/>
            <p:cNvSpPr txBox="1"/>
            <p:nvPr/>
          </p:nvSpPr>
          <p:spPr>
            <a:xfrm>
              <a:off x="2613961" y="9386481"/>
              <a:ext cx="2220876" cy="4572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3000" i="0" b="1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数据结果</a:t>
              </a:r>
              <a:endParaRPr lang="zh-CN" altLang="en-US"/>
            </a:p>
          </p:txBody>
        </p:sp>
        <p:sp>
          <p:nvSpPr>
            <p:cNvPr id="8020" name="Object 8020"/>
            <p:cNvSpPr txBox="1"/>
            <p:nvPr/>
          </p:nvSpPr>
          <p:spPr>
            <a:xfrm>
              <a:off x="4284871" y="9386481"/>
              <a:ext cx="3778641" cy="4572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3000" i="0" b="1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Data structure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" name="image 901"/>
          <p:cNvPicPr>
            <a:picLocks noChangeAspect="1"/>
          </p:cNvPicPr>
          <p:nvPr/>
        </p:nvPicPr>
        <p:blipFill>
          <a:blip r:embed="rId901">
                </a:blip>
          <a:srcRect/>
          <a:stretch>
            <a:fillRect/>
          </a:stretch>
        </p:blipFill>
        <p:spPr>
          <a:xfrm rot="0" flipV="0" flipH="0">
            <a:off x="1574800" y="2819400"/>
            <a:ext cx="1320800" cy="152400"/>
          </a:xfrm>
          <a:prstGeom prst="rect">
            <a:avLst/>
          </a:prstGeom>
        </p:spPr>
      </p:pic>
      <p:pic>
        <p:nvPicPr>
          <p:cNvPr id="902" name="image 902"/>
          <p:cNvPicPr>
            <a:picLocks noChangeAspect="1"/>
          </p:cNvPicPr>
          <p:nvPr/>
        </p:nvPicPr>
        <p:blipFill>
          <a:blip r:embed="rId902">
                </a:blip>
          <a:srcRect l="21911" t="0" r="9103" b="0"/>
          <a:stretch>
            <a:fillRect/>
          </a:stretch>
        </p:blipFill>
        <p:spPr>
          <a:xfrm rot="0" flipV="0" flipH="0">
            <a:off x="12484466" y="1603150"/>
            <a:ext cx="11899533" cy="11256305"/>
          </a:xfrm>
          <a:prstGeom prst="rect">
            <a:avLst/>
          </a:prstGeom>
        </p:spPr>
      </p:pic>
      <p:sp>
        <p:nvSpPr>
          <p:cNvPr id="903" name="Object 903"/>
          <p:cNvSpPr txBox="1"/>
          <p:nvPr/>
        </p:nvSpPr>
        <p:spPr>
          <a:xfrm>
            <a:off x="1816980" y="7553931"/>
            <a:ext cx="5313975" cy="1231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8130" i="0" b="0" spc="108" dirty="0" smtClean="0" lang="zh-CN">
                <a:solidFill>
                  <a:srgbClr val="FF64A0"/>
                </a:solidFill>
                <a:latin typeface="OPPOSans-R"/>
                <a:ea typeface="OPPOSans-R"/>
              </a:rPr>
              <a:t>THANKS</a:t>
            </a:r>
            <a:endParaRPr lang="zh-CN" altLang="en-US"/>
          </a:p>
        </p:txBody>
      </p:sp>
      <p:sp>
        <p:nvSpPr>
          <p:cNvPr id="904" name="Object 904"/>
          <p:cNvSpPr txBox="1"/>
          <p:nvPr/>
        </p:nvSpPr>
        <p:spPr>
          <a:xfrm>
            <a:off x="1816980" y="4765068"/>
            <a:ext cx="10549822" cy="2476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6210" i="0" b="0" spc="-648" dirty="0" smtClean="0" lang="zh-CN">
                <a:solidFill>
                  <a:srgbClr val="3F3B93"/>
                </a:solidFill>
                <a:latin typeface="OPPOSans-H"/>
                <a:ea typeface="OPPOSans-H"/>
              </a:rPr>
              <a:t>感谢观看</a:t>
            </a:r>
            <a:endParaRPr lang="zh-CN" altLang="en-US"/>
          </a:p>
        </p:txBody>
      </p:sp>
      <p:pic>
        <p:nvPicPr>
          <p:cNvPr id="905" name="image 905"/>
          <p:cNvPicPr>
            <a:picLocks noChangeAspect="1"/>
          </p:cNvPicPr>
          <p:nvPr/>
        </p:nvPicPr>
        <p:blipFill>
          <a:blip r:embed="rId905">
                </a:blip>
          <a:srcRect b="93755"/>
          <a:stretch>
            <a:fillRect/>
          </a:stretch>
        </p:blipFill>
        <p:spPr>
          <a:xfrm rot="0" flipV="0" flipH="0">
            <a:off x="0" y="12859445"/>
            <a:ext cx="24384000" cy="856554"/>
          </a:xfrm>
          <a:prstGeom prst="rect">
            <a:avLst/>
          </a:prstGeom>
        </p:spPr>
      </p:pic>
      <p:pic>
        <p:nvPicPr>
          <p:cNvPr id="906" name="image 906"/>
          <p:cNvPicPr>
            <a:picLocks noChangeAspect="1"/>
          </p:cNvPicPr>
          <p:nvPr/>
        </p:nvPicPr>
        <p:blipFill>
          <a:blip r:embed="rId906">
                </a:blip>
          <a:srcRect/>
          <a:stretch>
            <a:fillRect/>
          </a:stretch>
        </p:blipFill>
        <p:spPr>
          <a:xfrm rot="0" flipV="0" flipH="0">
            <a:off x="0" y="-44496"/>
            <a:ext cx="24541145" cy="18656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Company>稿定设计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稿定设计 ppt</dc:title>
  <dc:subject>www.gaoding.com</dc:subject>
  <dc:creator>稿定设计</dc:creator>
  <cp:lastModifiedBy>稿定设计</cp:lastModifiedBy>
  <cp:revision>1</cp:revision>
  <dcterms:created xsi:type="dcterms:W3CDTF">2020-12-02T14:38:34.623Z</dcterms:created>
  <dcterms:modified xsi:type="dcterms:W3CDTF">2020-12-02T14:38:34.623Z</dcterms:modified>
</cp:coreProperties>
</file>